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7" r:id="rId2"/>
    <p:sldMasterId id="2147483713" r:id="rId3"/>
    <p:sldMasterId id="2147483725" r:id="rId4"/>
  </p:sldMasterIdLst>
  <p:notesMasterIdLst>
    <p:notesMasterId r:id="rId45"/>
  </p:notesMasterIdLst>
  <p:sldIdLst>
    <p:sldId id="377" r:id="rId5"/>
    <p:sldId id="379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57" r:id="rId23"/>
    <p:sldId id="331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73" r:id="rId35"/>
    <p:sldId id="374" r:id="rId36"/>
    <p:sldId id="376" r:id="rId37"/>
    <p:sldId id="388" r:id="rId38"/>
    <p:sldId id="381" r:id="rId39"/>
    <p:sldId id="384" r:id="rId40"/>
    <p:sldId id="385" r:id="rId41"/>
    <p:sldId id="386" r:id="rId42"/>
    <p:sldId id="387" r:id="rId43"/>
    <p:sldId id="389" r:id="rId4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FF6"/>
    <a:srgbClr val="003F73"/>
    <a:srgbClr val="FFD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 autoAdjust="0"/>
    <p:restoredTop sz="94660"/>
  </p:normalViewPr>
  <p:slideViewPr>
    <p:cSldViewPr>
      <p:cViewPr varScale="1">
        <p:scale>
          <a:sx n="69" d="100"/>
          <a:sy n="69" d="100"/>
        </p:scale>
        <p:origin x="57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F3BF3-028A-4217-A574-FF4F16D9DF6A}" type="datetimeFigureOut">
              <a:rPr lang="pt-BR" smtClean="0"/>
              <a:t>14/09/2018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F99CF-5AC9-47CD-B0F6-521EB1583DC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34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>
                <a:solidFill>
                  <a:srgbClr val="FFFF00"/>
                </a:solidFill>
              </a:rPr>
              <a:t>Inserir como texto a imagem da direita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B01EED42-DA6E-422B-A833-9FCAEABA48E8}" type="slidenum">
              <a:rPr lang="en-US" altLang="pt-BR" smtClean="0"/>
              <a:pPr/>
              <a:t>8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570897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Copiar como texto, somente até associadas (fim da parte verde). 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A0E8325B-D9D6-4DA3-9CA8-19AA79E9058D}" type="slidenum">
              <a:rPr lang="en-US" altLang="pt-BR" smtClean="0"/>
              <a:pPr/>
              <a:t>9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273211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Substituir imagem box por texto, somente até </a:t>
            </a:r>
            <a:r>
              <a:rPr lang="en-US" altLang="en-US" smtClean="0"/>
              <a:t>“</a:t>
            </a:r>
            <a:r>
              <a:rPr lang="en-US" altLang="ja-JP" smtClean="0"/>
              <a:t>P&amp;Dv vinculados ao parque</a:t>
            </a:r>
            <a:r>
              <a:rPr lang="en-US" altLang="en-US" smtClean="0"/>
              <a:t>”</a:t>
            </a:r>
            <a:r>
              <a:rPr lang="en-US" altLang="ja-JP" smtClean="0"/>
              <a:t>. </a:t>
            </a:r>
            <a:endParaRPr lang="en-US" altLang="pt-BR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A6A886C-8B54-47CC-A007-86C74DBB7238}" type="slidenum">
              <a:rPr lang="en-US" altLang="pt-BR" smtClean="0"/>
              <a:pPr/>
              <a:t>10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1572533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Inserir em texto imagem da direita – com título, se houver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03DF5EA8-B6EB-425F-A466-C239B56CFDEF}" type="slidenum">
              <a:rPr lang="en-US" altLang="pt-BR" smtClean="0"/>
              <a:pPr/>
              <a:t>12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3277526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Inserir em texto imagem da direita – com título, se houver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83988FE-B017-4FC8-9F06-E5771A6F984C}" type="slidenum">
              <a:rPr lang="en-US" altLang="pt-BR" smtClean="0">
                <a:solidFill>
                  <a:srgbClr val="000000"/>
                </a:solidFill>
              </a:rPr>
              <a:pPr/>
              <a:t>13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91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Inserir em texto imagem da direita – com título, se houver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5BA53662-DC8A-40E5-BDF9-6E1E0AB31271}" type="slidenum">
              <a:rPr lang="en-US" altLang="pt-BR" smtClean="0">
                <a:solidFill>
                  <a:srgbClr val="000000"/>
                </a:solidFill>
              </a:rPr>
              <a:pPr/>
              <a:t>14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252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Inserir como texto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6657A261-2DA7-4D37-8B52-BDCEA07F097B}" type="slidenum">
              <a:rPr lang="en-US" altLang="pt-BR" smtClean="0"/>
              <a:pPr/>
              <a:t>15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225709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Conseguimos melhor as imagens?</a:t>
            </a: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F8974D0F-245F-48B6-8497-79CC52B348BA}" type="slidenum">
              <a:rPr lang="en-US" altLang="pt-BR" smtClean="0"/>
              <a:pPr/>
              <a:t>16</a:t>
            </a:fld>
            <a:endParaRPr lang="en-US" altLang="pt-BR" smtClean="0"/>
          </a:p>
        </p:txBody>
      </p:sp>
    </p:spTree>
    <p:extLst>
      <p:ext uri="{BB962C8B-B14F-4D97-AF65-F5344CB8AC3E}">
        <p14:creationId xmlns:p14="http://schemas.microsoft.com/office/powerpoint/2010/main" val="4045249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t-BR" smtClean="0"/>
              <a:t>Conseguimos melhor as imagens?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943868F1-9342-4630-BC7F-1AE558C46788}" type="slidenum">
              <a:rPr lang="en-US" altLang="pt-BR" smtClean="0">
                <a:solidFill>
                  <a:srgbClr val="000000"/>
                </a:solidFill>
              </a:rPr>
              <a:pPr/>
              <a:t>18</a:t>
            </a:fld>
            <a:endParaRPr lang="en-US" altLang="pt-B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556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065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2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6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812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8319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0056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9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587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3928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743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88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3581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4180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75727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918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537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7030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5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52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8687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158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764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1061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40897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5800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095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7912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694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023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38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982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544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AAE6A-1109-4E9F-BEAC-D32389E0161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C64E1-B1E2-4DA2-8C72-BEF0372E8E7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374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80B6B-9145-4B09-BB27-F66DF6011442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6208B-4363-4EB4-A483-75FAA3B04F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71648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3931-590D-4A13-908C-820C8573D80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40812-305A-47CA-AD61-E100F398DDF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09368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FB174-15C3-47D3-87E8-86BEFAD28D3C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05FDE-E833-4D8A-AC14-9ADB6FC4DC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42881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F83D2-6D42-44DA-89C0-BEFC544B8FB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4DD79-3C8B-42EB-B507-B0638FF503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829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AFA6-EF0C-4B73-87D6-096446CB5CB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D91B3-BCE9-4141-AA26-7EC21E1AEC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8792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E0EA2-274A-4C05-9360-AFBAED02574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F957A-B17F-47F9-B1A9-24B157E9B0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53588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65DDF-8C37-4D45-9248-30ED8AC65D3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E04F9-BB93-45D0-94EA-48AD94FBA88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46720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10349-59D9-4CA2-8620-6B8FB5D0A97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93F8F-C86C-466F-9734-C4D20847D3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31071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E136B-F6B4-4004-949B-57B678050FD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4F895-269A-4497-8CFF-12470D68AA1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74878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57B27-B6A2-42CC-9D5A-2776F37CEE0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31012-1C27-48B5-B300-01A802B30B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203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451407A-5B01-4FD2-81A1-50F0C11F7C78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07DF0DE-C525-4193-8DA6-1374EE331E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40443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DB4048A-E5E5-4F62-BFB8-2D375779F3BB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782670-AF03-4F61-A47C-A1DD8167F96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4333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9464AD2-9453-44DD-AC56-8BB831C71022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D3A5BBA-E60D-468B-95E3-767420D442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30856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E257523-9B97-4924-A562-850DF1DC213B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BEA3CA1-E565-4F35-BEE3-EF7DF72E5C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7604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B656754-0EB5-48E5-AF3A-83BEE8485A0F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EF684DB-D876-41A0-8A76-9918E6C8469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477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FA87FE9-2F78-4D63-9E4A-018CCDBF5014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7941EE1-69D1-4CDE-AA05-C053AD95C6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136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8621D7-2D02-4DA8-BE6E-236B68BCDAD1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FDA2507-77DA-4D17-8008-1F02D9952D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3061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2CFE483-0ECF-4032-9F81-02DC1BA888DC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C73746-5FFD-4844-A691-54AFF00F036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23565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C08EC8-F1CB-45B3-BD77-442EA950B76F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7B13D6D-73AE-4ECC-BB24-D70FF7ED6C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95595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423EF8-B85E-4BC0-B21D-5E3FFBA87356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5B60A04-F4D7-4727-800C-74A59BE835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4567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8FDD840-D077-42EA-92C2-84F464CC5A4A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C2878D-7148-4951-8BAF-C1B66B1123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95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097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11113A-9844-4C3E-9121-90BDD3D266F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21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98DB-69EE-4BF1-8C47-FD9755D97C28}" type="datetimeFigureOut">
              <a:rPr lang="pt-BR" smtClean="0"/>
              <a:pPr/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2F40D-56B2-4C3D-8458-665667B44A8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696" r:id="rId4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298DB-69EE-4BF1-8C47-FD9755D97C2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2F40D-56B2-4C3D-8458-665667B44A8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7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0CFD653-9210-4A74-AEB8-96FDFB3EC51E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14/09/2018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B49F3E-B416-435B-B832-F36EC941139F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023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5363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B781B54-E680-4479-A560-F4D9C9733611}" type="datetimeFigureOut">
              <a:rPr lang="pt-BR"/>
              <a:pPr>
                <a:defRPr/>
              </a:pPr>
              <a:t>14/09/2018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7560CD-79A7-4E60-AB8F-012E4B061508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94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udy@pucrs.b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emf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udy@pucrs.b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003F73"/>
                </a:solidFill>
                <a:ea typeface="Adobe Fan Heiti Std B" pitchFamily="34" charset="-128"/>
              </a:rPr>
              <a:t>A</a:t>
            </a:r>
            <a:r>
              <a:rPr lang="pt-BR" b="1" dirty="0" smtClean="0">
                <a:solidFill>
                  <a:srgbClr val="003F73"/>
                </a:solidFill>
                <a:ea typeface="Adobe Fan Heiti Std B" pitchFamily="34" charset="-128"/>
              </a:rPr>
              <a:t>mbientes de Inovação</a:t>
            </a:r>
            <a:r>
              <a:rPr lang="pt-BR" dirty="0">
                <a:solidFill>
                  <a:srgbClr val="003F73"/>
                </a:solidFill>
                <a:ea typeface="Adobe Fan Heiti Std B" pitchFamily="34" charset="-128"/>
              </a:rPr>
              <a:t> </a:t>
            </a:r>
            <a:r>
              <a:rPr lang="pt-BR" dirty="0" smtClean="0">
                <a:solidFill>
                  <a:srgbClr val="003F73"/>
                </a:solidFill>
                <a:ea typeface="Adobe Fan Heiti Std B" pitchFamily="34" charset="-128"/>
              </a:rPr>
              <a:t/>
            </a:r>
            <a:br>
              <a:rPr lang="pt-BR" dirty="0" smtClean="0">
                <a:solidFill>
                  <a:srgbClr val="003F73"/>
                </a:solidFill>
                <a:ea typeface="Adobe Fan Heiti Std B" pitchFamily="34" charset="-128"/>
              </a:rPr>
            </a:br>
            <a:r>
              <a:rPr lang="pt-BR" dirty="0" smtClean="0">
                <a:solidFill>
                  <a:srgbClr val="003F73"/>
                </a:solidFill>
                <a:ea typeface="Adobe Fan Heiti Std B" pitchFamily="34" charset="-128"/>
              </a:rPr>
              <a:t>&amp; Impactos na Pesquisa nas IES privadas</a:t>
            </a:r>
            <a:endParaRPr lang="pt-BR" sz="1800" dirty="0">
              <a:solidFill>
                <a:srgbClr val="003F73"/>
              </a:solidFill>
              <a:ea typeface="Adobe Fan Heiti Std B" pitchFamily="34" charset="-128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63688" y="5157192"/>
            <a:ext cx="5432648" cy="6229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pt-BR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Prof. Jorge </a:t>
            </a:r>
            <a:r>
              <a:rPr lang="pt-BR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Audy</a:t>
            </a:r>
          </a:p>
          <a:p>
            <a:pPr>
              <a:lnSpc>
                <a:spcPct val="80000"/>
              </a:lnSpc>
            </a:pPr>
            <a:r>
              <a:rPr lang="pt-BR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Superintendente de Inovação e Desenvolvimento PUCRS </a:t>
            </a: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pt-BR" sz="14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audy@pucrs.br</a:t>
            </a: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855676" y="548680"/>
            <a:ext cx="5524636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FUNADESP</a:t>
            </a:r>
          </a:p>
          <a:p>
            <a:r>
              <a:rPr lang="pt-BR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UVA - RJ</a:t>
            </a:r>
          </a:p>
        </p:txBody>
      </p:sp>
    </p:spTree>
    <p:extLst>
      <p:ext uri="{BB962C8B-B14F-4D97-AF65-F5344CB8AC3E}">
        <p14:creationId xmlns:p14="http://schemas.microsoft.com/office/powerpoint/2010/main" val="323235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829" y="3481388"/>
            <a:ext cx="2019300" cy="158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82204" y="1145381"/>
            <a:ext cx="3815953" cy="3429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50" b="1" i="1" dirty="0">
                <a:solidFill>
                  <a:srgbClr val="01BEB8"/>
                </a:solidFill>
                <a:latin typeface="+mn-lt"/>
              </a:rPr>
              <a:t>Conceitos de </a:t>
            </a:r>
            <a:r>
              <a:rPr lang="pt-BR" sz="1650" b="1" i="1" dirty="0" err="1">
                <a:solidFill>
                  <a:srgbClr val="01BEB8"/>
                </a:solidFill>
                <a:latin typeface="+mn-lt"/>
              </a:rPr>
              <a:t>PCTs</a:t>
            </a:r>
            <a:endParaRPr lang="pt-BR" sz="1650" b="1" i="1" dirty="0">
              <a:solidFill>
                <a:srgbClr val="01BEB8"/>
              </a:solidFill>
              <a:latin typeface="+mn-lt"/>
            </a:endParaRPr>
          </a:p>
        </p:txBody>
      </p:sp>
      <p:sp>
        <p:nvSpPr>
          <p:cNvPr id="19460" name="CaixaDeTexto 5"/>
          <p:cNvSpPr txBox="1">
            <a:spLocks noChangeArrowheads="1"/>
          </p:cNvSpPr>
          <p:nvPr/>
        </p:nvSpPr>
        <p:spPr bwMode="auto">
          <a:xfrm>
            <a:off x="476250" y="2200276"/>
            <a:ext cx="544472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350">
                <a:solidFill>
                  <a:srgbClr val="767171"/>
                </a:solidFill>
              </a:rPr>
              <a:t>Definição da </a:t>
            </a:r>
            <a:r>
              <a:rPr lang="pt-BR" altLang="pt-BR" sz="1350" b="1">
                <a:solidFill>
                  <a:srgbClr val="767171"/>
                </a:solidFill>
              </a:rPr>
              <a:t>Associação Nacional de Entidades Promotoras de Empreendimentos Inovadores - Anprotec</a:t>
            </a:r>
            <a:r>
              <a:rPr lang="pt-BR" altLang="pt-BR" sz="1350">
                <a:solidFill>
                  <a:srgbClr val="767171"/>
                </a:solidFill>
              </a:rPr>
              <a:t>: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0" y="1482329"/>
            <a:ext cx="210621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865585" y="3232547"/>
            <a:ext cx="5151834" cy="23955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931069" y="3481388"/>
            <a:ext cx="4989910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1350" dirty="0">
                <a:solidFill>
                  <a:srgbClr val="767171"/>
                </a:solidFill>
              </a:rPr>
              <a:t>“Um parque tecnológico é um </a:t>
            </a:r>
            <a:r>
              <a:rPr lang="pt-BR" altLang="pt-BR" sz="1350" b="1" dirty="0">
                <a:solidFill>
                  <a:schemeClr val="accent4"/>
                </a:solidFill>
              </a:rPr>
              <a:t>complexo produtivo industrial e de serviços de base científico-tecnológica, planejado, de caráter formal, concentrado e cooperativo</a:t>
            </a:r>
            <a:r>
              <a:rPr lang="pt-BR" altLang="pt-BR" sz="1350" dirty="0">
                <a:solidFill>
                  <a:srgbClr val="767171"/>
                </a:solidFill>
              </a:rPr>
              <a:t>, que agrega empresas cuja produção se baseia em pesquisa tecnológica desenvolvida nos centros de P&amp;D vinculados ao parque”. </a:t>
            </a:r>
          </a:p>
          <a:p>
            <a:pPr eaLnBrk="1" hangingPunct="1">
              <a:defRPr/>
            </a:pPr>
            <a:endParaRPr lang="pt-BR" sz="1350" dirty="0">
              <a:solidFill>
                <a:srgbClr val="767171"/>
              </a:solidFill>
            </a:endParaRPr>
          </a:p>
          <a:p>
            <a:pPr eaLnBrk="1" hangingPunct="1">
              <a:defRPr/>
            </a:pPr>
            <a:r>
              <a:rPr lang="pt-BR" sz="1200" dirty="0"/>
              <a:t>Trata-se de um empreendimento promotor da cultura da inovação, da competitividade, do aumento da capacitação empresarial, fundamentado na transferência de conhecimento e tecnologia, com o objetivo de incrementar a produção de riqueza de uma região</a:t>
            </a:r>
            <a:r>
              <a:rPr lang="pt-BR" sz="1200" dirty="0">
                <a:solidFill>
                  <a:srgbClr val="767171"/>
                </a:solidFill>
              </a:rPr>
              <a:t>.</a:t>
            </a:r>
            <a:endParaRPr lang="pt-BR" altLang="pt-BR" sz="1200" dirty="0">
              <a:solidFill>
                <a:srgbClr val="767171"/>
              </a:solidFill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1625204" y="3194447"/>
            <a:ext cx="1016794" cy="57150"/>
          </a:xfrm>
          <a:prstGeom prst="rect">
            <a:avLst/>
          </a:prstGeom>
          <a:solidFill>
            <a:srgbClr val="01B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pic>
        <p:nvPicPr>
          <p:cNvPr id="19465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469" y="1081088"/>
            <a:ext cx="2872979" cy="195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566" y="1081088"/>
            <a:ext cx="1065609" cy="40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7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 txBox="1">
            <a:spLocks/>
          </p:cNvSpPr>
          <p:nvPr/>
        </p:nvSpPr>
        <p:spPr bwMode="auto">
          <a:xfrm>
            <a:off x="482204" y="1135856"/>
            <a:ext cx="606504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650" b="1" i="1">
                <a:solidFill>
                  <a:srgbClr val="01BEB8"/>
                </a:solidFill>
              </a:rPr>
              <a:t>Modelo teórico: funcionamento dos Parques</a:t>
            </a:r>
          </a:p>
        </p:txBody>
      </p:sp>
      <p:pic>
        <p:nvPicPr>
          <p:cNvPr id="2150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3" y="1862138"/>
            <a:ext cx="3005138" cy="344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235" y="1881188"/>
            <a:ext cx="5361384" cy="344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6"/>
          <p:cNvCxnSpPr/>
          <p:nvPr/>
        </p:nvCxnSpPr>
        <p:spPr>
          <a:xfrm flipV="1">
            <a:off x="0" y="1478757"/>
            <a:ext cx="4401741" cy="357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510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 txBox="1">
            <a:spLocks/>
          </p:cNvSpPr>
          <p:nvPr/>
        </p:nvSpPr>
        <p:spPr bwMode="auto">
          <a:xfrm>
            <a:off x="482204" y="1166813"/>
            <a:ext cx="172045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Transição em curso</a:t>
            </a:r>
          </a:p>
        </p:txBody>
      </p:sp>
      <p:sp>
        <p:nvSpPr>
          <p:cNvPr id="22531" name="CaixaDeTexto 4"/>
          <p:cNvSpPr txBox="1">
            <a:spLocks noChangeArrowheads="1"/>
          </p:cNvSpPr>
          <p:nvPr/>
        </p:nvSpPr>
        <p:spPr bwMode="auto">
          <a:xfrm>
            <a:off x="482204" y="1715691"/>
            <a:ext cx="3105150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Surge conceito de </a:t>
            </a:r>
            <a:r>
              <a:rPr lang="pt-BR" altLang="pt-BR" sz="1500" b="1">
                <a:solidFill>
                  <a:srgbClr val="3B3838"/>
                </a:solidFill>
              </a:rPr>
              <a:t>Áreas de Inovação</a:t>
            </a:r>
            <a:r>
              <a:rPr lang="pt-BR" altLang="pt-BR" sz="1500">
                <a:solidFill>
                  <a:srgbClr val="767171"/>
                </a:solidFill>
              </a:rPr>
              <a:t>, adotado pela IASP</a:t>
            </a:r>
            <a:r>
              <a:rPr lang="pt-BR" altLang="pt-BR" sz="1500">
                <a:solidFill>
                  <a:srgbClr val="3B3838"/>
                </a:solidFill>
              </a:rPr>
              <a:t>.</a:t>
            </a: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Abordagem identifica o conceito-chave que transformaria a percepção sobre os ambientes de inovação: um lugar para </a:t>
            </a:r>
            <a:r>
              <a:rPr lang="pt-BR" altLang="pt-BR" sz="1500" b="1">
                <a:solidFill>
                  <a:srgbClr val="3B3838"/>
                </a:solidFill>
              </a:rPr>
              <a:t>trabalhar</a:t>
            </a:r>
            <a:r>
              <a:rPr lang="pt-BR" altLang="pt-BR" sz="1500">
                <a:solidFill>
                  <a:srgbClr val="767171"/>
                </a:solidFill>
              </a:rPr>
              <a:t> e </a:t>
            </a:r>
            <a:r>
              <a:rPr lang="pt-BR" altLang="pt-BR" sz="1500" b="1">
                <a:solidFill>
                  <a:srgbClr val="3B3838"/>
                </a:solidFill>
              </a:rPr>
              <a:t>viver</a:t>
            </a:r>
            <a:r>
              <a:rPr lang="pt-BR" altLang="pt-BR" sz="1500">
                <a:solidFill>
                  <a:srgbClr val="767171"/>
                </a:solidFill>
              </a:rPr>
              <a:t> na sociedade do conhecimento.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 b="1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 b="1">
              <a:solidFill>
                <a:srgbClr val="404040"/>
              </a:solidFill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1482329"/>
            <a:ext cx="20669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4217194" y="857251"/>
            <a:ext cx="4926806" cy="47934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22534" name="CaixaDeTexto 3"/>
          <p:cNvSpPr txBox="1">
            <a:spLocks noChangeArrowheads="1"/>
          </p:cNvSpPr>
          <p:nvPr/>
        </p:nvSpPr>
        <p:spPr bwMode="auto">
          <a:xfrm>
            <a:off x="4951810" y="1639491"/>
            <a:ext cx="3457575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800" b="1">
                <a:solidFill>
                  <a:schemeClr val="bg1"/>
                </a:solidFill>
              </a:rPr>
              <a:t>ENVOLVE: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</a:rPr>
              <a:t>1. Ambientes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chemeClr val="bg1"/>
                </a:solidFill>
              </a:rPr>
              <a:t>para viver, se divertir e trabalhar;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 b="1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</a:rPr>
              <a:t>2. Coexistência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chemeClr val="bg1"/>
                </a:solidFill>
              </a:rPr>
              <a:t>de negócios e de pessoas;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</a:rPr>
              <a:t>3. Prática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chemeClr val="bg1"/>
                </a:solidFill>
              </a:rPr>
              <a:t>do conceito de fertilização cruzada; 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</a:rPr>
              <a:t>4. Uma dimensão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chemeClr val="bg1"/>
                </a:solidFill>
              </a:rPr>
              <a:t>De vida inteligente em meios urbanos, com suporte da tecnologia e da inovação a serviço das pessoas.</a:t>
            </a:r>
          </a:p>
        </p:txBody>
      </p:sp>
      <p:pic>
        <p:nvPicPr>
          <p:cNvPr id="22535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04" y="3670698"/>
            <a:ext cx="3230165" cy="218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29" y="3985022"/>
            <a:ext cx="93940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 txBox="1">
            <a:spLocks/>
          </p:cNvSpPr>
          <p:nvPr/>
        </p:nvSpPr>
        <p:spPr bwMode="auto">
          <a:xfrm>
            <a:off x="482204" y="1166813"/>
            <a:ext cx="172045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Transição em curso</a:t>
            </a:r>
          </a:p>
        </p:txBody>
      </p:sp>
      <p:sp>
        <p:nvSpPr>
          <p:cNvPr id="24579" name="CaixaDeTexto 4"/>
          <p:cNvSpPr txBox="1">
            <a:spLocks noChangeArrowheads="1"/>
          </p:cNvSpPr>
          <p:nvPr/>
        </p:nvSpPr>
        <p:spPr bwMode="auto">
          <a:xfrm>
            <a:off x="453629" y="2007394"/>
            <a:ext cx="3105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Surge conceito de </a:t>
            </a:r>
            <a:r>
              <a:rPr lang="pt-BR" altLang="pt-BR" sz="1500" b="1">
                <a:solidFill>
                  <a:srgbClr val="3B3838"/>
                </a:solidFill>
              </a:rPr>
              <a:t>Áreas de Inovação</a:t>
            </a:r>
            <a:r>
              <a:rPr lang="pt-BR" altLang="pt-BR" sz="1500">
                <a:solidFill>
                  <a:srgbClr val="767171"/>
                </a:solidFill>
              </a:rPr>
              <a:t>, adotado pela IASP, em construção..</a:t>
            </a:r>
            <a:r>
              <a:rPr lang="pt-BR" altLang="pt-BR" sz="1500">
                <a:solidFill>
                  <a:srgbClr val="3B3838"/>
                </a:solidFill>
              </a:rPr>
              <a:t>.</a:t>
            </a: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 b="1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 b="1">
              <a:solidFill>
                <a:srgbClr val="404040"/>
              </a:solidFill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1482329"/>
            <a:ext cx="20669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4217194" y="857250"/>
            <a:ext cx="4926806" cy="47791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>
              <a:solidFill>
                <a:prstClr val="white"/>
              </a:solidFill>
            </a:endParaRPr>
          </a:p>
        </p:txBody>
      </p:sp>
      <p:sp>
        <p:nvSpPr>
          <p:cNvPr id="24582" name="CaixaDeTexto 3"/>
          <p:cNvSpPr txBox="1">
            <a:spLocks noChangeArrowheads="1"/>
          </p:cNvSpPr>
          <p:nvPr/>
        </p:nvSpPr>
        <p:spPr bwMode="auto">
          <a:xfrm>
            <a:off x="4951810" y="1639491"/>
            <a:ext cx="3457575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pt-BR" altLang="pt-BR" sz="2100">
                <a:solidFill>
                  <a:schemeClr val="bg2"/>
                </a:solidFill>
              </a:rPr>
              <a:t>Áreas de Inovação são espaços que agregam instalações físicas, de infraestrutura, tecnológicas, institucionais e culturais, que atraem pessoas empreendedoras, com novas ideias e capital, focadas na inovação e potencializando o desenvolvimento da sociedade do conhecimento.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chemeClr val="bg2"/>
              </a:solidFill>
            </a:endParaRPr>
          </a:p>
        </p:txBody>
      </p:sp>
      <p:pic>
        <p:nvPicPr>
          <p:cNvPr id="24583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" y="3027760"/>
            <a:ext cx="4130279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 txBox="1">
            <a:spLocks/>
          </p:cNvSpPr>
          <p:nvPr/>
        </p:nvSpPr>
        <p:spPr bwMode="auto">
          <a:xfrm>
            <a:off x="482204" y="1166813"/>
            <a:ext cx="172045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Transição em curso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0" y="1482329"/>
            <a:ext cx="206692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4217194" y="857250"/>
            <a:ext cx="4926806" cy="4800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>
              <a:solidFill>
                <a:prstClr val="white"/>
              </a:solidFill>
            </a:endParaRPr>
          </a:p>
        </p:txBody>
      </p:sp>
      <p:pic>
        <p:nvPicPr>
          <p:cNvPr id="26629" name="Imagem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566" y="2408635"/>
            <a:ext cx="6000750" cy="226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 txBox="1">
            <a:spLocks/>
          </p:cNvSpPr>
          <p:nvPr/>
        </p:nvSpPr>
        <p:spPr bwMode="auto">
          <a:xfrm>
            <a:off x="482203" y="1156097"/>
            <a:ext cx="430887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Características comuns dos Ambientes de Inovação</a:t>
            </a:r>
          </a:p>
        </p:txBody>
      </p:sp>
      <p:cxnSp>
        <p:nvCxnSpPr>
          <p:cNvPr id="6" name="Conector reto 5"/>
          <p:cNvCxnSpPr/>
          <p:nvPr/>
        </p:nvCxnSpPr>
        <p:spPr>
          <a:xfrm>
            <a:off x="0" y="1482329"/>
            <a:ext cx="453985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8676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" y="1852613"/>
            <a:ext cx="190500" cy="456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CaixaDeTexto 4"/>
          <p:cNvSpPr txBox="1">
            <a:spLocks noChangeArrowheads="1"/>
          </p:cNvSpPr>
          <p:nvPr/>
        </p:nvSpPr>
        <p:spPr bwMode="auto">
          <a:xfrm>
            <a:off x="717947" y="1783557"/>
            <a:ext cx="3105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Planejamento estratégico</a:t>
            </a:r>
            <a:endParaRPr lang="pt-BR" altLang="pt-BR" sz="1500" b="1">
              <a:solidFill>
                <a:srgbClr val="404040"/>
              </a:solidFill>
            </a:endParaRPr>
          </a:p>
        </p:txBody>
      </p:sp>
      <p:sp>
        <p:nvSpPr>
          <p:cNvPr id="28678" name="CaixaDeTexto 4"/>
          <p:cNvSpPr txBox="1">
            <a:spLocks noChangeArrowheads="1"/>
          </p:cNvSpPr>
          <p:nvPr/>
        </p:nvSpPr>
        <p:spPr bwMode="auto">
          <a:xfrm>
            <a:off x="717947" y="2316957"/>
            <a:ext cx="3105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Gestão dos espaços físicos</a:t>
            </a:r>
            <a:endParaRPr lang="pt-BR" altLang="pt-BR" sz="1500" b="1">
              <a:solidFill>
                <a:srgbClr val="404040"/>
              </a:solidFill>
            </a:endParaRPr>
          </a:p>
        </p:txBody>
      </p:sp>
      <p:sp>
        <p:nvSpPr>
          <p:cNvPr id="28679" name="CaixaDeTexto 4"/>
          <p:cNvSpPr txBox="1">
            <a:spLocks noChangeArrowheads="1"/>
          </p:cNvSpPr>
          <p:nvPr/>
        </p:nvSpPr>
        <p:spPr bwMode="auto">
          <a:xfrm>
            <a:off x="717947" y="2850357"/>
            <a:ext cx="3105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Serviços de apoio para </a:t>
            </a:r>
            <a:r>
              <a:rPr lang="pt-BR" altLang="pt-BR" sz="1500" i="1">
                <a:solidFill>
                  <a:srgbClr val="767171"/>
                </a:solidFill>
              </a:rPr>
              <a:t>startups</a:t>
            </a:r>
            <a:endParaRPr lang="pt-BR" altLang="pt-BR" sz="1500" b="1" i="1">
              <a:solidFill>
                <a:srgbClr val="404040"/>
              </a:solidFill>
            </a:endParaRPr>
          </a:p>
        </p:txBody>
      </p:sp>
      <p:sp>
        <p:nvSpPr>
          <p:cNvPr id="28680" name="CaixaDeTexto 4"/>
          <p:cNvSpPr txBox="1">
            <a:spLocks noChangeArrowheads="1"/>
          </p:cNvSpPr>
          <p:nvPr/>
        </p:nvSpPr>
        <p:spPr bwMode="auto">
          <a:xfrm>
            <a:off x="716757" y="3383757"/>
            <a:ext cx="355163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Apoio à inovação e ao empreendedorismo</a:t>
            </a:r>
            <a:endParaRPr lang="pt-BR" altLang="pt-BR" sz="1500" b="1">
              <a:solidFill>
                <a:srgbClr val="404040"/>
              </a:solidFill>
            </a:endParaRPr>
          </a:p>
        </p:txBody>
      </p:sp>
      <p:sp>
        <p:nvSpPr>
          <p:cNvPr id="28681" name="CaixaDeTexto 4"/>
          <p:cNvSpPr txBox="1">
            <a:spLocks noChangeArrowheads="1"/>
          </p:cNvSpPr>
          <p:nvPr/>
        </p:nvSpPr>
        <p:spPr bwMode="auto">
          <a:xfrm>
            <a:off x="717947" y="3861198"/>
            <a:ext cx="310515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Networking e conexões internacionais</a:t>
            </a:r>
            <a:endParaRPr lang="pt-BR" altLang="pt-BR" sz="1500" b="1">
              <a:solidFill>
                <a:srgbClr val="404040"/>
              </a:solidFill>
            </a:endParaRPr>
          </a:p>
        </p:txBody>
      </p:sp>
      <p:sp>
        <p:nvSpPr>
          <p:cNvPr id="28682" name="CaixaDeTexto 4"/>
          <p:cNvSpPr txBox="1">
            <a:spLocks noChangeArrowheads="1"/>
          </p:cNvSpPr>
          <p:nvPr/>
        </p:nvSpPr>
        <p:spPr bwMode="auto">
          <a:xfrm>
            <a:off x="717947" y="4382691"/>
            <a:ext cx="3105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Ações de marketing e comunicação</a:t>
            </a:r>
            <a:endParaRPr lang="pt-BR" altLang="pt-BR" sz="1500" b="1">
              <a:solidFill>
                <a:srgbClr val="404040"/>
              </a:solidFill>
            </a:endParaRPr>
          </a:p>
        </p:txBody>
      </p:sp>
      <p:sp>
        <p:nvSpPr>
          <p:cNvPr id="28683" name="CaixaDeTexto 4"/>
          <p:cNvSpPr txBox="1">
            <a:spLocks noChangeArrowheads="1"/>
          </p:cNvSpPr>
          <p:nvPr/>
        </p:nvSpPr>
        <p:spPr bwMode="auto">
          <a:xfrm>
            <a:off x="717947" y="4919663"/>
            <a:ext cx="3105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Relacionamento entre stakeholders</a:t>
            </a:r>
            <a:endParaRPr lang="pt-BR" altLang="pt-BR" sz="1500" b="1">
              <a:solidFill>
                <a:srgbClr val="404040"/>
              </a:solidFill>
            </a:endParaRPr>
          </a:p>
        </p:txBody>
      </p:sp>
      <p:sp>
        <p:nvSpPr>
          <p:cNvPr id="28684" name="CaixaDeTexto 4"/>
          <p:cNvSpPr txBox="1">
            <a:spLocks noChangeArrowheads="1"/>
          </p:cNvSpPr>
          <p:nvPr/>
        </p:nvSpPr>
        <p:spPr bwMode="auto">
          <a:xfrm>
            <a:off x="717947" y="5425679"/>
            <a:ext cx="3105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Acesso a fontes de capital</a:t>
            </a:r>
            <a:endParaRPr lang="pt-BR" altLang="pt-BR" sz="1500" b="1">
              <a:solidFill>
                <a:srgbClr val="404040"/>
              </a:solidFill>
            </a:endParaRPr>
          </a:p>
        </p:txBody>
      </p:sp>
      <p:pic>
        <p:nvPicPr>
          <p:cNvPr id="28685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956" y="2083594"/>
            <a:ext cx="3595688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6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169" y="2083594"/>
            <a:ext cx="938213" cy="62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7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66" y="1339453"/>
            <a:ext cx="2358628" cy="191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731169"/>
            <a:ext cx="5283994" cy="401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ítulo 1"/>
          <p:cNvSpPr txBox="1">
            <a:spLocks/>
          </p:cNvSpPr>
          <p:nvPr/>
        </p:nvSpPr>
        <p:spPr bwMode="auto">
          <a:xfrm>
            <a:off x="346473" y="1097756"/>
            <a:ext cx="210740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Intervenções urbanas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0" y="1414463"/>
            <a:ext cx="20955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6500813" y="1689498"/>
            <a:ext cx="2250281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pessoas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pt-BR" sz="1500" dirty="0">
                <a:solidFill>
                  <a:schemeClr val="bg2">
                    <a:lumMod val="50000"/>
                  </a:schemeClr>
                </a:solidFill>
              </a:rPr>
              <a:t>que detêm conhecimento e talentos, são a base da economia e da sociedade do </a:t>
            </a:r>
            <a:r>
              <a:rPr lang="pt-BR" sz="15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conhecimento</a:t>
            </a:r>
          </a:p>
          <a:p>
            <a:pPr marL="257175" indent="-257175">
              <a:buFont typeface="Wingdings" panose="05000000000000000000" pitchFamily="2" charset="2"/>
              <a:buChar char="§"/>
              <a:defRPr/>
            </a:pPr>
            <a:endParaRPr lang="pt-BR" sz="15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727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17897" y="1134667"/>
            <a:ext cx="2347913" cy="34409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500" b="1" i="1" dirty="0">
                <a:solidFill>
                  <a:srgbClr val="01BEB8"/>
                </a:solidFill>
                <a:latin typeface="+mn-lt"/>
              </a:rPr>
              <a:t>Alinhamento conceitual</a:t>
            </a:r>
          </a:p>
        </p:txBody>
      </p:sp>
      <p:sp>
        <p:nvSpPr>
          <p:cNvPr id="32771" name="CaixaDeTexto 5"/>
          <p:cNvSpPr txBox="1">
            <a:spLocks noChangeArrowheads="1"/>
          </p:cNvSpPr>
          <p:nvPr/>
        </p:nvSpPr>
        <p:spPr bwMode="auto">
          <a:xfrm>
            <a:off x="647700" y="2112169"/>
            <a:ext cx="4056460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FFC000"/>
                </a:solidFill>
              </a:rPr>
              <a:t>Ecossistemas de inovação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 b="1">
              <a:solidFill>
                <a:srgbClr val="40404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Uma </a:t>
            </a:r>
            <a:r>
              <a:rPr lang="pt-BR" altLang="pt-BR" sz="1500" b="1">
                <a:solidFill>
                  <a:srgbClr val="404040"/>
                </a:solidFill>
              </a:rPr>
              <a:t>metáfora brasileira </a:t>
            </a:r>
            <a:r>
              <a:rPr lang="pt-BR" altLang="pt-BR" sz="1500">
                <a:solidFill>
                  <a:srgbClr val="767171"/>
                </a:solidFill>
              </a:rPr>
              <a:t>para caracterizar as </a:t>
            </a:r>
            <a:r>
              <a:rPr lang="pt-BR" altLang="pt-BR" sz="1500" b="1">
                <a:solidFill>
                  <a:srgbClr val="404040"/>
                </a:solidFill>
              </a:rPr>
              <a:t>áreas de inovação.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rgbClr val="767171"/>
              </a:solidFill>
            </a:endParaRPr>
          </a:p>
        </p:txBody>
      </p:sp>
      <p:sp>
        <p:nvSpPr>
          <p:cNvPr id="32772" name="CaixaDeTexto 6"/>
          <p:cNvSpPr txBox="1">
            <a:spLocks noChangeArrowheads="1"/>
          </p:cNvSpPr>
          <p:nvPr/>
        </p:nvSpPr>
        <p:spPr bwMode="auto">
          <a:xfrm>
            <a:off x="647701" y="3736182"/>
            <a:ext cx="3794522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FFC000"/>
                </a:solidFill>
              </a:rPr>
              <a:t>Fatores críticos de sucesso dos ecossistemas de inovação: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767171"/>
                </a:solidFill>
              </a:rPr>
              <a:t>Gente com </a:t>
            </a:r>
            <a:r>
              <a:rPr lang="pt-BR" altLang="pt-BR" sz="1500" b="1">
                <a:solidFill>
                  <a:srgbClr val="404040"/>
                </a:solidFill>
              </a:rPr>
              <a:t>talento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767171"/>
                </a:solidFill>
              </a:rPr>
              <a:t>Gente com </a:t>
            </a:r>
            <a:r>
              <a:rPr lang="pt-BR" altLang="pt-BR" sz="1500" b="1">
                <a:solidFill>
                  <a:srgbClr val="404040"/>
                </a:solidFill>
              </a:rPr>
              <a:t>novas ideias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FF0000"/>
                </a:solidFill>
              </a:rPr>
              <a:t>Gente com </a:t>
            </a:r>
            <a:r>
              <a:rPr lang="pt-BR" altLang="pt-BR" sz="1500" b="1">
                <a:solidFill>
                  <a:srgbClr val="FF0000"/>
                </a:solidFill>
              </a:rPr>
              <a:t>capital</a:t>
            </a:r>
          </a:p>
        </p:txBody>
      </p:sp>
      <p:pic>
        <p:nvPicPr>
          <p:cNvPr id="3277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94" y="857250"/>
            <a:ext cx="6056710" cy="403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to 7"/>
          <p:cNvCxnSpPr/>
          <p:nvPr/>
        </p:nvCxnSpPr>
        <p:spPr>
          <a:xfrm>
            <a:off x="1" y="1453754"/>
            <a:ext cx="2259806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2775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m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73" y="2074069"/>
            <a:ext cx="5460206" cy="361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66" y="1339453"/>
            <a:ext cx="2358628" cy="191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ítulo 1"/>
          <p:cNvSpPr txBox="1">
            <a:spLocks/>
          </p:cNvSpPr>
          <p:nvPr/>
        </p:nvSpPr>
        <p:spPr bwMode="auto">
          <a:xfrm>
            <a:off x="346472" y="1097756"/>
            <a:ext cx="374332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Promoção do Empreendedorismo Inovador</a:t>
            </a:r>
          </a:p>
        </p:txBody>
      </p:sp>
      <p:cxnSp>
        <p:nvCxnSpPr>
          <p:cNvPr id="4" name="Conector reto 3"/>
          <p:cNvCxnSpPr/>
          <p:nvPr/>
        </p:nvCxnSpPr>
        <p:spPr>
          <a:xfrm>
            <a:off x="0" y="1414463"/>
            <a:ext cx="20955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6500813" y="1689498"/>
            <a:ext cx="2250281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As pessoas</a:t>
            </a:r>
            <a:r>
              <a:rPr lang="pt-BR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, </a:t>
            </a:r>
            <a:r>
              <a:rPr lang="pt-BR" sz="1500" dirty="0">
                <a:solidFill>
                  <a:srgbClr val="E7E6E6">
                    <a:lumMod val="50000"/>
                  </a:srgbClr>
                </a:solidFill>
                <a:latin typeface="Calibri"/>
              </a:rPr>
              <a:t>que detêm conhecimento e talentos, são a base da economia e da sociedade do </a:t>
            </a:r>
            <a:r>
              <a:rPr lang="pt-BR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conhecimento</a:t>
            </a:r>
          </a:p>
          <a:p>
            <a:pPr marL="257175" indent="-257175">
              <a:buFont typeface="Wingdings" panose="05000000000000000000" pitchFamily="2" charset="2"/>
              <a:buChar char="§"/>
              <a:defRPr/>
            </a:pPr>
            <a:endParaRPr lang="pt-BR" sz="1500" dirty="0">
              <a:solidFill>
                <a:srgbClr val="E7E6E6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826294" y="3402807"/>
            <a:ext cx="1033463" cy="108942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>
              <a:solidFill>
                <a:srgbClr val="FF0000"/>
              </a:solidFill>
            </a:endParaRPr>
          </a:p>
        </p:txBody>
      </p:sp>
      <p:sp>
        <p:nvSpPr>
          <p:cNvPr id="33800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915816" y="249289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Evolução das Áreas de Inovação</a:t>
            </a:r>
          </a:p>
        </p:txBody>
      </p:sp>
    </p:spTree>
    <p:extLst>
      <p:ext uri="{BB962C8B-B14F-4D97-AF65-F5344CB8AC3E}">
        <p14:creationId xmlns:p14="http://schemas.microsoft.com/office/powerpoint/2010/main" val="252985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2915816" y="2492896"/>
            <a:ext cx="53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Evolução dos Mecanismos de Geração de Empreendimentos</a:t>
            </a:r>
          </a:p>
        </p:txBody>
      </p:sp>
    </p:spTree>
    <p:extLst>
      <p:ext uri="{BB962C8B-B14F-4D97-AF65-F5344CB8AC3E}">
        <p14:creationId xmlns:p14="http://schemas.microsoft.com/office/powerpoint/2010/main" val="11024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ixaDeTexto 1"/>
          <p:cNvSpPr txBox="1">
            <a:spLocks noChangeArrowheads="1"/>
          </p:cNvSpPr>
          <p:nvPr/>
        </p:nvSpPr>
        <p:spPr bwMode="auto">
          <a:xfrm>
            <a:off x="617935" y="2200275"/>
            <a:ext cx="388381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01BEB8"/>
                </a:solidFill>
              </a:rPr>
              <a:t>Autor: </a:t>
            </a:r>
            <a:r>
              <a:rPr lang="pt-BR" altLang="pt-BR" sz="1500">
                <a:solidFill>
                  <a:srgbClr val="01BEB8"/>
                </a:solidFill>
              </a:rPr>
              <a:t>José Alberto Sampaio Aranha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pt-BR" altLang="pt-BR" sz="1500" b="1">
              <a:solidFill>
                <a:srgbClr val="40404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767171"/>
                </a:solidFill>
              </a:rPr>
              <a:t>Surgimento de </a:t>
            </a:r>
            <a:r>
              <a:rPr lang="pt-BR" altLang="pt-BR" sz="1500" b="1">
                <a:solidFill>
                  <a:srgbClr val="404040"/>
                </a:solidFill>
              </a:rPr>
              <a:t>novos atores, indicadores e formas de atuação </a:t>
            </a:r>
            <a:r>
              <a:rPr lang="pt-BR" altLang="pt-BR" sz="1500">
                <a:solidFill>
                  <a:srgbClr val="767171"/>
                </a:solidFill>
              </a:rPr>
              <a:t>dos mecanismos que estimulam a criação de startups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767171"/>
                </a:solidFill>
              </a:rPr>
              <a:t>Empreendedores demandam </a:t>
            </a:r>
            <a:r>
              <a:rPr lang="pt-BR" altLang="pt-BR" sz="1500" b="1">
                <a:solidFill>
                  <a:srgbClr val="404040"/>
                </a:solidFill>
              </a:rPr>
              <a:t>novas dinâmicas e espaços de apoio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767171"/>
                </a:solidFill>
              </a:rPr>
              <a:t>Esses mecanismos possuem um </a:t>
            </a:r>
            <a:r>
              <a:rPr lang="pt-BR" altLang="pt-BR" sz="1500" b="1">
                <a:solidFill>
                  <a:srgbClr val="404040"/>
                </a:solidFill>
              </a:rPr>
              <a:t>objetivo comum</a:t>
            </a:r>
            <a:r>
              <a:rPr lang="pt-BR" altLang="pt-BR" sz="1500">
                <a:solidFill>
                  <a:srgbClr val="767171"/>
                </a:solidFill>
              </a:rPr>
              <a:t>: a criação de empreendimentos inovadores e competitivos</a:t>
            </a:r>
          </a:p>
        </p:txBody>
      </p:sp>
      <p:sp>
        <p:nvSpPr>
          <p:cNvPr id="10243" name="Título 1"/>
          <p:cNvSpPr txBox="1">
            <a:spLocks/>
          </p:cNvSpPr>
          <p:nvPr/>
        </p:nvSpPr>
        <p:spPr bwMode="auto">
          <a:xfrm>
            <a:off x="529828" y="1328738"/>
            <a:ext cx="369093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725" b="1">
                <a:solidFill>
                  <a:srgbClr val="FFC000"/>
                </a:solidFill>
              </a:rPr>
              <a:t> Mecanismos de geração de empreendimentos inovadores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pt-BR" altLang="pt-BR" sz="1725" b="1">
              <a:solidFill>
                <a:srgbClr val="FFC000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 flipV="1">
            <a:off x="0" y="1640681"/>
            <a:ext cx="3342085" cy="15479"/>
          </a:xfrm>
          <a:prstGeom prst="line">
            <a:avLst/>
          </a:prstGeom>
          <a:ln w="28575">
            <a:solidFill>
              <a:srgbClr val="01B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691" y="1647826"/>
            <a:ext cx="5180409" cy="300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 txBox="1">
            <a:spLocks/>
          </p:cNvSpPr>
          <p:nvPr/>
        </p:nvSpPr>
        <p:spPr bwMode="auto">
          <a:xfrm>
            <a:off x="346473" y="1178719"/>
            <a:ext cx="343971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75" b="1" i="1">
                <a:solidFill>
                  <a:srgbClr val="01BEB8"/>
                </a:solidFill>
              </a:rPr>
              <a:t>Histórico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500" b="1" i="1">
              <a:solidFill>
                <a:srgbClr val="01BEB8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1433513"/>
            <a:ext cx="112990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268" name="CaixaDeTexto 6"/>
          <p:cNvSpPr txBox="1">
            <a:spLocks noChangeArrowheads="1"/>
          </p:cNvSpPr>
          <p:nvPr/>
        </p:nvSpPr>
        <p:spPr bwMode="auto">
          <a:xfrm>
            <a:off x="617935" y="1756172"/>
            <a:ext cx="467558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pt-BR" altLang="pt-BR" sz="1500" b="1">
                <a:solidFill>
                  <a:srgbClr val="3B3838"/>
                </a:solidFill>
              </a:rPr>
              <a:t>1959, Estados Unidos:  </a:t>
            </a:r>
            <a:r>
              <a:rPr lang="pt-BR" altLang="pt-BR" sz="1500">
                <a:solidFill>
                  <a:srgbClr val="767171"/>
                </a:solidFill>
              </a:rPr>
              <a:t>Joseph Mancuso subloca espaço de uma fábrica desativada para pequenas empresas iniciantes, que compartilhavam equipamentos e serviços.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pt-BR" altLang="pt-BR" sz="1500">
                <a:solidFill>
                  <a:srgbClr val="767171"/>
                </a:solidFill>
              </a:rPr>
              <a:t>Oferece </a:t>
            </a:r>
            <a:r>
              <a:rPr lang="pt-BR" altLang="pt-BR" sz="1500" b="1">
                <a:solidFill>
                  <a:srgbClr val="3B3838"/>
                </a:solidFill>
              </a:rPr>
              <a:t>conjunto de serviços:</a:t>
            </a:r>
            <a:r>
              <a:rPr lang="pt-BR" altLang="pt-BR" sz="1500">
                <a:solidFill>
                  <a:srgbClr val="767171"/>
                </a:solidFill>
              </a:rPr>
              <a:t> secretaria, contabilidade, vendas, marketing e outros – reduz custo e aumenta competitividade.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pt-BR" altLang="pt-BR" sz="1500">
                <a:solidFill>
                  <a:srgbClr val="767171"/>
                </a:solidFill>
              </a:rPr>
              <a:t>Uma das primeiras empresas instaladas na área foi um aviário, o que conferiu ao prédio a designação de </a:t>
            </a:r>
            <a:r>
              <a:rPr lang="ja-JP" altLang="pt-BR" sz="1500">
                <a:solidFill>
                  <a:srgbClr val="767171"/>
                </a:solidFill>
              </a:rPr>
              <a:t>“</a:t>
            </a:r>
            <a:r>
              <a:rPr lang="pt-BR" altLang="ja-JP" sz="1500" b="1">
                <a:solidFill>
                  <a:srgbClr val="3B3838"/>
                </a:solidFill>
              </a:rPr>
              <a:t>incubadora</a:t>
            </a:r>
            <a:r>
              <a:rPr lang="ja-JP" altLang="pt-BR" sz="1500">
                <a:solidFill>
                  <a:srgbClr val="767171"/>
                </a:solidFill>
              </a:rPr>
              <a:t>”</a:t>
            </a:r>
            <a:r>
              <a:rPr lang="pt-BR" altLang="ja-JP" sz="1500">
                <a:solidFill>
                  <a:srgbClr val="76717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pt-BR" altLang="pt-BR" sz="1500">
                <a:solidFill>
                  <a:srgbClr val="767171"/>
                </a:solidFill>
              </a:rPr>
              <a:t>No </a:t>
            </a:r>
            <a:r>
              <a:rPr lang="pt-BR" altLang="pt-BR" sz="1500" b="1">
                <a:solidFill>
                  <a:srgbClr val="3B3838"/>
                </a:solidFill>
              </a:rPr>
              <a:t>Brasil</a:t>
            </a:r>
            <a:r>
              <a:rPr lang="pt-BR" altLang="pt-BR" sz="1500">
                <a:solidFill>
                  <a:srgbClr val="767171"/>
                </a:solidFill>
              </a:rPr>
              <a:t>, essa proposta ganha força em meados da década de 1980.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rgbClr val="767171"/>
              </a:solidFill>
            </a:endParaRPr>
          </a:p>
        </p:txBody>
      </p:sp>
      <p:pic>
        <p:nvPicPr>
          <p:cNvPr id="11269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122" y="3484960"/>
            <a:ext cx="2743200" cy="253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 txBox="1">
            <a:spLocks/>
          </p:cNvSpPr>
          <p:nvPr/>
        </p:nvSpPr>
        <p:spPr bwMode="auto">
          <a:xfrm>
            <a:off x="346473" y="1178719"/>
            <a:ext cx="343971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75" b="1" i="1">
                <a:solidFill>
                  <a:srgbClr val="01BEB8"/>
                </a:solidFill>
              </a:rPr>
              <a:t>Mudanças no processo de incubação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500" b="1" i="1">
              <a:solidFill>
                <a:srgbClr val="01BEB8"/>
              </a:solidFill>
            </a:endParaRPr>
          </a:p>
        </p:txBody>
      </p:sp>
      <p:pic>
        <p:nvPicPr>
          <p:cNvPr id="12291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78" y="2010966"/>
            <a:ext cx="6394847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to 3"/>
          <p:cNvCxnSpPr/>
          <p:nvPr/>
        </p:nvCxnSpPr>
        <p:spPr>
          <a:xfrm>
            <a:off x="0" y="1433513"/>
            <a:ext cx="345757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894" y="767953"/>
            <a:ext cx="5422106" cy="390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ítulo 1"/>
          <p:cNvSpPr txBox="1">
            <a:spLocks/>
          </p:cNvSpPr>
          <p:nvPr/>
        </p:nvSpPr>
        <p:spPr bwMode="auto">
          <a:xfrm>
            <a:off x="346473" y="1189435"/>
            <a:ext cx="343971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75" b="1" i="1">
                <a:solidFill>
                  <a:srgbClr val="01BEB8"/>
                </a:solidFill>
              </a:rPr>
              <a:t>Definição de incubadoras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500" b="1" i="1">
              <a:solidFill>
                <a:srgbClr val="01BEB8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1433513"/>
            <a:ext cx="252055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317" name="CaixaDeTexto 6"/>
          <p:cNvSpPr txBox="1">
            <a:spLocks noChangeArrowheads="1"/>
          </p:cNvSpPr>
          <p:nvPr/>
        </p:nvSpPr>
        <p:spPr bwMode="auto">
          <a:xfrm>
            <a:off x="392907" y="2224088"/>
            <a:ext cx="467558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Anprotec:</a:t>
            </a:r>
          </a:p>
        </p:txBody>
      </p:sp>
      <p:sp>
        <p:nvSpPr>
          <p:cNvPr id="9" name="Retângulo 8"/>
          <p:cNvSpPr/>
          <p:nvPr/>
        </p:nvSpPr>
        <p:spPr>
          <a:xfrm>
            <a:off x="471487" y="2749153"/>
            <a:ext cx="3654029" cy="1632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10" name="CaixaDeTexto 5"/>
          <p:cNvSpPr txBox="1">
            <a:spLocks noChangeArrowheads="1"/>
          </p:cNvSpPr>
          <p:nvPr/>
        </p:nvSpPr>
        <p:spPr bwMode="auto">
          <a:xfrm>
            <a:off x="646510" y="3017044"/>
            <a:ext cx="3303984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1350" dirty="0">
                <a:solidFill>
                  <a:srgbClr val="767171"/>
                </a:solidFill>
              </a:rPr>
              <a:t>“Incubadoras de empresas são entidades que têm por objetivo </a:t>
            </a:r>
            <a:r>
              <a:rPr lang="pt-BR" altLang="pt-BR" sz="1350" b="1" dirty="0">
                <a:solidFill>
                  <a:schemeClr val="accent4"/>
                </a:solidFill>
              </a:rPr>
              <a:t>oferecer suporte a empreendedores para que eles possam desenvolver ideias inovadoras e transformá-las em empreendimentos de sucesso.</a:t>
            </a:r>
            <a:r>
              <a:rPr lang="pt-BR" altLang="pt-BR" sz="1350" dirty="0">
                <a:solidFill>
                  <a:srgbClr val="767171"/>
                </a:solidFill>
              </a:rPr>
              <a:t>”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467916" y="2728913"/>
            <a:ext cx="1016794" cy="58341"/>
          </a:xfrm>
          <a:prstGeom prst="rect">
            <a:avLst/>
          </a:prstGeom>
          <a:solidFill>
            <a:srgbClr val="01B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13321" name="CaixaDeTexto 5"/>
          <p:cNvSpPr txBox="1">
            <a:spLocks noChangeArrowheads="1"/>
          </p:cNvSpPr>
          <p:nvPr/>
        </p:nvSpPr>
        <p:spPr bwMode="auto">
          <a:xfrm>
            <a:off x="3721894" y="4816079"/>
            <a:ext cx="435887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275" i="1">
                <a:solidFill>
                  <a:srgbClr val="767171"/>
                </a:solidFill>
              </a:rPr>
              <a:t>O coworking criado pela Incubadora de Negócios do Cecompi (Centro para Inovação e Competitividade do Leste Paulista), que integra o Parque Tecnológico São José dos Campos, é um exemplo de modelo híbrido de incubação.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 txBox="1">
            <a:spLocks/>
          </p:cNvSpPr>
          <p:nvPr/>
        </p:nvSpPr>
        <p:spPr bwMode="auto">
          <a:xfrm>
            <a:off x="346473" y="1189435"/>
            <a:ext cx="343971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Mudança de posicionamento dos atores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 b="1" i="1">
              <a:solidFill>
                <a:srgbClr val="01BEB8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1433513"/>
            <a:ext cx="352544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340" name="CaixaDeTexto 6"/>
          <p:cNvSpPr txBox="1">
            <a:spLocks noChangeArrowheads="1"/>
          </p:cNvSpPr>
          <p:nvPr/>
        </p:nvSpPr>
        <p:spPr bwMode="auto">
          <a:xfrm>
            <a:off x="617935" y="1756172"/>
            <a:ext cx="5573315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Sociedade passa a exigir das universidades, além da formação de recursos humanos, atuação mais efetiva no </a:t>
            </a:r>
            <a:r>
              <a:rPr lang="pt-BR" altLang="pt-BR" sz="1500" b="1">
                <a:solidFill>
                  <a:srgbClr val="3B3838"/>
                </a:solidFill>
              </a:rPr>
              <a:t>desenvolvimento econômico e social</a:t>
            </a:r>
            <a:r>
              <a:rPr lang="pt-BR" altLang="pt-BR" sz="1500">
                <a:solidFill>
                  <a:srgbClr val="767171"/>
                </a:solidFill>
              </a:rPr>
              <a:t>.</a:t>
            </a:r>
          </a:p>
        </p:txBody>
      </p:sp>
      <p:sp>
        <p:nvSpPr>
          <p:cNvPr id="14341" name="CaixaDeTexto 6"/>
          <p:cNvSpPr txBox="1">
            <a:spLocks noChangeArrowheads="1"/>
          </p:cNvSpPr>
          <p:nvPr/>
        </p:nvSpPr>
        <p:spPr bwMode="auto">
          <a:xfrm>
            <a:off x="485775" y="3836194"/>
            <a:ext cx="66008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100" b="1">
                <a:solidFill>
                  <a:srgbClr val="01BEB8"/>
                </a:solidFill>
              </a:rPr>
              <a:t> A FONTE DO CONHECIMENTO DEIXA DE SER EX­CLUSIVA DAS UNIVERSIDADES E PASSA A PERTENCER TAMBÉM ÀS ÁREAS DE PESQUISA E DESENVOLVIMENTO (P&amp;D) DE GRANDES EMPRESAS.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 txBox="1">
            <a:spLocks/>
          </p:cNvSpPr>
          <p:nvPr/>
        </p:nvSpPr>
        <p:spPr bwMode="auto">
          <a:xfrm>
            <a:off x="346473" y="1158479"/>
            <a:ext cx="4560094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Para entender as mudanças no processo de incubação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350" b="1" i="1">
              <a:solidFill>
                <a:srgbClr val="01BEB8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1433513"/>
            <a:ext cx="465534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36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4" y="2045494"/>
            <a:ext cx="7334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6" y="3399235"/>
            <a:ext cx="8477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16" y="4685110"/>
            <a:ext cx="9525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m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00" y="2151460"/>
            <a:ext cx="7334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3662363"/>
            <a:ext cx="10477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CaixaDeTexto 6"/>
          <p:cNvSpPr txBox="1">
            <a:spLocks noChangeArrowheads="1"/>
          </p:cNvSpPr>
          <p:nvPr/>
        </p:nvSpPr>
        <p:spPr bwMode="auto">
          <a:xfrm>
            <a:off x="1716882" y="2131219"/>
            <a:ext cx="245030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3B3838"/>
                </a:solidFill>
              </a:rPr>
              <a:t>nos processos de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3B3838"/>
                </a:solidFill>
              </a:rPr>
              <a:t>pré-incubação das empresas a serem apoiadas</a:t>
            </a:r>
            <a:endParaRPr lang="pt-BR" altLang="pt-BR" sz="1500">
              <a:solidFill>
                <a:srgbClr val="767171"/>
              </a:solidFill>
            </a:endParaRPr>
          </a:p>
        </p:txBody>
      </p:sp>
      <p:sp>
        <p:nvSpPr>
          <p:cNvPr id="15370" name="CaixaDeTexto 6"/>
          <p:cNvSpPr txBox="1">
            <a:spLocks noChangeArrowheads="1"/>
          </p:cNvSpPr>
          <p:nvPr/>
        </p:nvSpPr>
        <p:spPr bwMode="auto">
          <a:xfrm>
            <a:off x="1716882" y="3506391"/>
            <a:ext cx="245030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3B3838"/>
                </a:solidFill>
              </a:rPr>
              <a:t>na seleção de empreendimentos</a:t>
            </a:r>
            <a:endParaRPr lang="pt-BR" altLang="pt-BR" sz="1500">
              <a:solidFill>
                <a:srgbClr val="767171"/>
              </a:solidFill>
            </a:endParaRPr>
          </a:p>
        </p:txBody>
      </p:sp>
      <p:sp>
        <p:nvSpPr>
          <p:cNvPr id="15371" name="CaixaDeTexto 6"/>
          <p:cNvSpPr txBox="1">
            <a:spLocks noChangeArrowheads="1"/>
          </p:cNvSpPr>
          <p:nvPr/>
        </p:nvSpPr>
        <p:spPr bwMode="auto">
          <a:xfrm>
            <a:off x="1716882" y="4944666"/>
            <a:ext cx="245030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3B3838"/>
                </a:solidFill>
              </a:rPr>
              <a:t>na incubação</a:t>
            </a:r>
            <a:endParaRPr lang="pt-BR" altLang="pt-BR" sz="1500">
              <a:solidFill>
                <a:srgbClr val="767171"/>
              </a:solidFill>
            </a:endParaRPr>
          </a:p>
        </p:txBody>
      </p:sp>
      <p:sp>
        <p:nvSpPr>
          <p:cNvPr id="15372" name="CaixaDeTexto 6"/>
          <p:cNvSpPr txBox="1">
            <a:spLocks noChangeArrowheads="1"/>
          </p:cNvSpPr>
          <p:nvPr/>
        </p:nvSpPr>
        <p:spPr bwMode="auto">
          <a:xfrm>
            <a:off x="5957888" y="2151460"/>
            <a:ext cx="211336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3B3838"/>
                </a:solidFill>
              </a:rPr>
              <a:t>na graduação/ingresso no mercado</a:t>
            </a:r>
            <a:endParaRPr lang="pt-BR" altLang="pt-BR" sz="1500">
              <a:solidFill>
                <a:srgbClr val="767171"/>
              </a:solidFill>
            </a:endParaRPr>
          </a:p>
        </p:txBody>
      </p:sp>
      <p:sp>
        <p:nvSpPr>
          <p:cNvPr id="15373" name="CaixaDeTexto 6"/>
          <p:cNvSpPr txBox="1">
            <a:spLocks noChangeArrowheads="1"/>
          </p:cNvSpPr>
          <p:nvPr/>
        </p:nvSpPr>
        <p:spPr bwMode="auto">
          <a:xfrm>
            <a:off x="5957888" y="3907631"/>
            <a:ext cx="2450306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3B3838"/>
                </a:solidFill>
              </a:rPr>
              <a:t>na pós graduação, aceleração ou pós-incubação</a:t>
            </a:r>
            <a:endParaRPr lang="pt-BR" altLang="pt-BR" sz="1500">
              <a:solidFill>
                <a:srgbClr val="76717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 txBox="1">
            <a:spLocks/>
          </p:cNvSpPr>
          <p:nvPr/>
        </p:nvSpPr>
        <p:spPr bwMode="auto">
          <a:xfrm>
            <a:off x="375048" y="1158479"/>
            <a:ext cx="579715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Exemplos de mecanismos de geração de empreendimentos inovadores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pt-BR" altLang="pt-BR" sz="1125" b="1" i="1">
              <a:solidFill>
                <a:srgbClr val="01BEB8"/>
              </a:solidFill>
            </a:endParaRPr>
          </a:p>
        </p:txBody>
      </p:sp>
      <p:pic>
        <p:nvPicPr>
          <p:cNvPr id="16387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479" y="2478881"/>
            <a:ext cx="607695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to 3"/>
          <p:cNvCxnSpPr/>
          <p:nvPr/>
        </p:nvCxnSpPr>
        <p:spPr>
          <a:xfrm>
            <a:off x="0" y="1444229"/>
            <a:ext cx="597931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 txBox="1">
            <a:spLocks/>
          </p:cNvSpPr>
          <p:nvPr/>
        </p:nvSpPr>
        <p:spPr bwMode="auto">
          <a:xfrm>
            <a:off x="375048" y="1178719"/>
            <a:ext cx="579715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Exemplos de mecanismos de geração de empreendimentos inovadores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pt-BR" altLang="pt-BR" sz="1125" b="1" i="1">
              <a:solidFill>
                <a:srgbClr val="01BEB8"/>
              </a:solidFill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0" y="1444229"/>
            <a:ext cx="598884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412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56" y="2171700"/>
            <a:ext cx="81915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07" y="2521744"/>
            <a:ext cx="1674019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92" y="2296716"/>
            <a:ext cx="812006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73" y="2551510"/>
            <a:ext cx="115966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7" y="3426619"/>
            <a:ext cx="837009" cy="915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Imagem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06" y="3682604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Imagem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106" y="3544491"/>
            <a:ext cx="76319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Imagem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673" y="3648075"/>
            <a:ext cx="1650206" cy="36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Imagem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004" y="4610101"/>
            <a:ext cx="710803" cy="68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Imagem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3" y="4808935"/>
            <a:ext cx="925116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346473" y="1178719"/>
            <a:ext cx="3439715" cy="3429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50" b="1" i="1" dirty="0">
                <a:solidFill>
                  <a:srgbClr val="01BEB8"/>
                </a:solidFill>
                <a:latin typeface="+mn-lt"/>
              </a:rPr>
              <a:t>Agentes financiadores</a:t>
            </a:r>
          </a:p>
          <a:p>
            <a:pPr>
              <a:defRPr/>
            </a:pPr>
            <a:endParaRPr lang="pt-BR" sz="1500" b="1" i="1" dirty="0">
              <a:solidFill>
                <a:srgbClr val="01BEB8"/>
              </a:solidFill>
              <a:latin typeface="+mn-lt"/>
            </a:endParaRPr>
          </a:p>
        </p:txBody>
      </p:sp>
      <p:pic>
        <p:nvPicPr>
          <p:cNvPr id="18435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98" y="2063354"/>
            <a:ext cx="5545931" cy="2427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reto 4"/>
          <p:cNvCxnSpPr/>
          <p:nvPr/>
        </p:nvCxnSpPr>
        <p:spPr>
          <a:xfrm>
            <a:off x="1" y="1444229"/>
            <a:ext cx="2269331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43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08760"/>
            <a:ext cx="1863329" cy="259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 txBox="1">
            <a:spLocks/>
          </p:cNvSpPr>
          <p:nvPr/>
        </p:nvSpPr>
        <p:spPr bwMode="auto">
          <a:xfrm>
            <a:off x="346473" y="1189435"/>
            <a:ext cx="343971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75" b="1" i="1">
                <a:solidFill>
                  <a:srgbClr val="01BEB8"/>
                </a:solidFill>
              </a:rPr>
              <a:t>Promoção da cultura inovadora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500" b="1" i="1">
              <a:solidFill>
                <a:srgbClr val="01BEB8"/>
              </a:solidFill>
            </a:endParaRPr>
          </a:p>
        </p:txBody>
      </p:sp>
      <p:sp>
        <p:nvSpPr>
          <p:cNvPr id="19459" name="CaixaDeTexto 2"/>
          <p:cNvSpPr txBox="1">
            <a:spLocks noChangeArrowheads="1"/>
          </p:cNvSpPr>
          <p:nvPr/>
        </p:nvSpPr>
        <p:spPr bwMode="auto">
          <a:xfrm>
            <a:off x="346473" y="1919287"/>
            <a:ext cx="5998369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Ações e programas que fazem um papel de </a:t>
            </a:r>
            <a:r>
              <a:rPr lang="pt-BR" altLang="pt-BR" sz="1500" b="1">
                <a:solidFill>
                  <a:srgbClr val="404040"/>
                </a:solidFill>
              </a:rPr>
              <a:t>difusão e articulação entre empreendedores e investidores</a:t>
            </a:r>
            <a:r>
              <a:rPr lang="pt-BR" altLang="pt-BR" sz="1500">
                <a:solidFill>
                  <a:srgbClr val="767171"/>
                </a:solidFill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rgbClr val="76717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>
                <a:solidFill>
                  <a:srgbClr val="767171"/>
                </a:solidFill>
              </a:rPr>
              <a:t>Exemplos: Desafio Brasil, Venture Forum, Statup weekend, Demo day.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pt-BR" altLang="pt-BR" sz="1500">
              <a:solidFill>
                <a:srgbClr val="767171"/>
              </a:solidFill>
            </a:endParaRPr>
          </a:p>
        </p:txBody>
      </p:sp>
      <p:pic>
        <p:nvPicPr>
          <p:cNvPr id="19460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t="-906" r="18356" b="906"/>
          <a:stretch>
            <a:fillRect/>
          </a:stretch>
        </p:blipFill>
        <p:spPr bwMode="auto">
          <a:xfrm>
            <a:off x="511969" y="3382566"/>
            <a:ext cx="2453879" cy="213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" r="6104"/>
          <a:stretch>
            <a:fillRect/>
          </a:stretch>
        </p:blipFill>
        <p:spPr bwMode="auto">
          <a:xfrm>
            <a:off x="3196828" y="3382566"/>
            <a:ext cx="2376488" cy="2130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ctor reto 6"/>
          <p:cNvCxnSpPr/>
          <p:nvPr/>
        </p:nvCxnSpPr>
        <p:spPr>
          <a:xfrm>
            <a:off x="1" y="1444229"/>
            <a:ext cx="304204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 txBox="1">
            <a:spLocks/>
          </p:cNvSpPr>
          <p:nvPr/>
        </p:nvSpPr>
        <p:spPr bwMode="auto">
          <a:xfrm>
            <a:off x="346472" y="1200150"/>
            <a:ext cx="47053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75" b="1" i="1">
                <a:solidFill>
                  <a:srgbClr val="01BEB8"/>
                </a:solidFill>
              </a:rPr>
              <a:t>Promoção do empreendedorismo inovador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500" b="1" i="1">
              <a:solidFill>
                <a:srgbClr val="01BEB8"/>
              </a:solidFill>
            </a:endParaRPr>
          </a:p>
        </p:txBody>
      </p:sp>
      <p:pic>
        <p:nvPicPr>
          <p:cNvPr id="2048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0" y="1822847"/>
            <a:ext cx="6230540" cy="39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reto 3"/>
          <p:cNvCxnSpPr/>
          <p:nvPr/>
        </p:nvCxnSpPr>
        <p:spPr>
          <a:xfrm>
            <a:off x="0" y="1444229"/>
            <a:ext cx="399931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8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8"/>
          <p:cNvSpPr>
            <a:spLocks noChangeArrowheads="1"/>
          </p:cNvSpPr>
          <p:nvPr/>
        </p:nvSpPr>
        <p:spPr bwMode="auto">
          <a:xfrm>
            <a:off x="3203575" y="549275"/>
            <a:ext cx="51847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2447925" cy="7207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PARA REFLETIR!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84324" name="Rectangle 8"/>
          <p:cNvSpPr>
            <a:spLocks noChangeArrowheads="1"/>
          </p:cNvSpPr>
          <p:nvPr/>
        </p:nvSpPr>
        <p:spPr bwMode="auto">
          <a:xfrm>
            <a:off x="2916238" y="981075"/>
            <a:ext cx="53276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en-US" altLang="pt-B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Os</a:t>
            </a:r>
            <a:r>
              <a:rPr lang="en-US" altLang="pt-BR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20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Desafios</a:t>
            </a:r>
            <a:r>
              <a:rPr lang="en-US" altLang="pt-BR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da UNESCO para a ES (WCHE 2009</a:t>
            </a:r>
            <a:r>
              <a:rPr lang="en-US" altLang="pt-BR" sz="2000" b="1" smtClean="0">
                <a:solidFill>
                  <a:srgbClr val="000000"/>
                </a:solidFill>
                <a:latin typeface="Verdana" panose="020B0604030504040204" pitchFamily="34" charset="0"/>
              </a:rPr>
              <a:t>): (ES &amp; PESQUISA</a:t>
            </a:r>
            <a:r>
              <a:rPr lang="en-US" altLang="pt-BR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)</a:t>
            </a:r>
            <a:endParaRPr lang="en-US" altLang="pt-BR" sz="20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en-US" altLang="pt-B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Interdisciplinaridade</a:t>
            </a:r>
            <a:endParaRPr lang="en-US" altLang="pt-BR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Internacionalização</a:t>
            </a:r>
            <a:endParaRPr lang="en-US" altLang="pt-BR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Inovação</a:t>
            </a:r>
            <a:endParaRPr lang="en-US" altLang="pt-BR" sz="2000" dirty="0" smtClean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en-US" altLang="pt-B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0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pt-BR" altLang="pt-BR" sz="20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Quais os novos Desafios da UNESCO para o decênio (Paris + 10)?</a:t>
            </a: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000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36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8"/>
          <p:cNvSpPr>
            <a:spLocks noChangeArrowheads="1"/>
          </p:cNvSpPr>
          <p:nvPr/>
        </p:nvSpPr>
        <p:spPr bwMode="auto">
          <a:xfrm>
            <a:off x="3203575" y="549275"/>
            <a:ext cx="51847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2447925" cy="7207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PARA REFLETIR!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84324" name="Rectangle 8"/>
          <p:cNvSpPr>
            <a:spLocks noChangeArrowheads="1"/>
          </p:cNvSpPr>
          <p:nvPr/>
        </p:nvSpPr>
        <p:spPr bwMode="auto">
          <a:xfrm>
            <a:off x="2916238" y="981075"/>
            <a:ext cx="53276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en-US" altLang="pt-BR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 b="1">
                <a:solidFill>
                  <a:srgbClr val="000000"/>
                </a:solidFill>
                <a:latin typeface="Verdana" panose="020B0604030504040204" pitchFamily="34" charset="0"/>
              </a:rPr>
              <a:t>Importância de saber o que queremos e para onde vamos:</a:t>
            </a: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en-US" altLang="pt-BR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>
                <a:solidFill>
                  <a:srgbClr val="000000"/>
                </a:solidFill>
                <a:latin typeface="Verdana" panose="020B0604030504040204" pitchFamily="34" charset="0"/>
              </a:rPr>
              <a:t>Planejamento Estratégico</a:t>
            </a: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>
                <a:solidFill>
                  <a:srgbClr val="000000"/>
                </a:solidFill>
                <a:latin typeface="Verdana" panose="020B0604030504040204" pitchFamily="34" charset="0"/>
              </a:rPr>
              <a:t>Visão de Futuro!</a:t>
            </a: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en-US" altLang="pt-BR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en-US" altLang="pt-BR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>
                <a:solidFill>
                  <a:srgbClr val="000000"/>
                </a:solidFill>
                <a:latin typeface="Verdana" panose="020B0604030504040204" pitchFamily="34" charset="0"/>
              </a:rPr>
              <a:t>Quais nossos diferenciais?</a:t>
            </a: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>
                <a:solidFill>
                  <a:srgbClr val="000000"/>
                </a:solidFill>
                <a:latin typeface="Verdana" panose="020B0604030504040204" pitchFamily="34" charset="0"/>
              </a:rPr>
              <a:t>Qual nosso posicionamento estratégico?</a:t>
            </a: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r>
              <a:rPr lang="en-US" altLang="pt-BR" sz="2000">
                <a:solidFill>
                  <a:srgbClr val="000000"/>
                </a:solidFill>
                <a:latin typeface="Verdana" panose="020B0604030504040204" pitchFamily="34" charset="0"/>
              </a:rPr>
              <a:t>Como dialogamos com a sociedade?</a:t>
            </a:r>
            <a:endParaRPr lang="pt-BR" altLang="pt-BR" sz="20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8"/>
          <p:cNvSpPr>
            <a:spLocks noChangeArrowheads="1"/>
          </p:cNvSpPr>
          <p:nvPr/>
        </p:nvSpPr>
        <p:spPr bwMode="auto">
          <a:xfrm>
            <a:off x="3203575" y="549275"/>
            <a:ext cx="51847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2447925" cy="7207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PARA REFLETIR!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87396" name="Rectangle 8"/>
          <p:cNvSpPr>
            <a:spLocks noChangeArrowheads="1"/>
          </p:cNvSpPr>
          <p:nvPr/>
        </p:nvSpPr>
        <p:spPr bwMode="auto">
          <a:xfrm>
            <a:off x="2987675" y="2143125"/>
            <a:ext cx="551973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r>
              <a:rPr lang="en-US" altLang="pt-BR" sz="2400" dirty="0">
                <a:solidFill>
                  <a:srgbClr val="000000"/>
                </a:solidFill>
                <a:latin typeface="Verdana" panose="020B0604030504040204" pitchFamily="34" charset="0"/>
              </a:rPr>
              <a:t>Mas, </a:t>
            </a:r>
            <a:r>
              <a:rPr lang="en-US" altLang="pt-BR" sz="24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por</a:t>
            </a:r>
            <a:r>
              <a:rPr lang="en-US" alt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24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onde</a:t>
            </a:r>
            <a:r>
              <a:rPr lang="en-US" alt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2400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começamos</a:t>
            </a:r>
            <a:r>
              <a:rPr lang="en-US" altLang="pt-BR" sz="2400" dirty="0" smtClean="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  <a:endParaRPr lang="en-US" altLang="pt-BR" sz="2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endParaRPr lang="en-US" altLang="pt-BR" sz="2400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r>
              <a:rPr lang="en-US" altLang="pt-BR" sz="24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Por</a:t>
            </a:r>
            <a:r>
              <a:rPr lang="en-US" altLang="pt-B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24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nossa</a:t>
            </a:r>
            <a:r>
              <a:rPr lang="en-US" altLang="pt-B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 VISÃO DE FUTURO</a:t>
            </a:r>
            <a:r>
              <a:rPr lang="en-US" altLang="pt-B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endParaRPr lang="en-US" altLang="pt-BR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r>
              <a:rPr lang="en-US" altLang="pt-B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Com </a:t>
            </a:r>
            <a:r>
              <a:rPr lang="en-US" altLang="pt-BR" sz="24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Liderança</a:t>
            </a:r>
            <a:r>
              <a:rPr lang="en-US" altLang="pt-B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24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Acadêmica</a:t>
            </a:r>
            <a:r>
              <a:rPr lang="en-US" altLang="pt-B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  <a:endParaRPr lang="en-US" altLang="pt-BR" b="1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952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8"/>
          <p:cNvSpPr>
            <a:spLocks noChangeArrowheads="1"/>
          </p:cNvSpPr>
          <p:nvPr/>
        </p:nvSpPr>
        <p:spPr bwMode="auto">
          <a:xfrm>
            <a:off x="3203575" y="549275"/>
            <a:ext cx="51847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2447925" cy="7207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PARA REFLETIR!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88420" name="Rectangle 8"/>
          <p:cNvSpPr>
            <a:spLocks noChangeArrowheads="1"/>
          </p:cNvSpPr>
          <p:nvPr/>
        </p:nvSpPr>
        <p:spPr bwMode="auto">
          <a:xfrm>
            <a:off x="2555875" y="2143125"/>
            <a:ext cx="5951538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r>
              <a:rPr lang="en-US" altLang="pt-B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Como </a:t>
            </a:r>
            <a:r>
              <a:rPr lang="en-US" altLang="pt-BR" sz="2400" b="1" dirty="0" err="1" smtClean="0">
                <a:solidFill>
                  <a:srgbClr val="000000"/>
                </a:solidFill>
                <a:latin typeface="Verdana" panose="020B0604030504040204" pitchFamily="34" charset="0"/>
              </a:rPr>
              <a:t>fazemos</a:t>
            </a:r>
            <a:r>
              <a:rPr lang="en-US" altLang="pt-B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?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endParaRPr lang="en-US" altLang="pt-BR" sz="2400" b="1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r>
              <a:rPr lang="en-US" altLang="pt-BR" sz="24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Com PLANEJAMENTO</a:t>
            </a:r>
            <a:r>
              <a:rPr lang="en-US" altLang="pt-BR" sz="2400" b="1" dirty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</a:pP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Definindo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as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estratégias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projetos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ações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e a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Estrutura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de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Governança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e o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Modelo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de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Gestão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necessários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para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conduzir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ao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futuro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desejado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,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bem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como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os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indicadores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de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qualidade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e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desempenho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para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avaliar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continuamente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 o </a:t>
            </a:r>
            <a:r>
              <a:rPr lang="en-US" altLang="pt-BR" sz="1600" dirty="0" err="1">
                <a:solidFill>
                  <a:srgbClr val="000000"/>
                </a:solidFill>
                <a:latin typeface="Verdana" panose="020B0604030504040204" pitchFamily="34" charset="0"/>
              </a:rPr>
              <a:t>processo</a:t>
            </a:r>
            <a:r>
              <a:rPr lang="en-US" altLang="pt-BR" sz="1600" dirty="0">
                <a:solidFill>
                  <a:srgbClr val="000000"/>
                </a:solidFill>
                <a:latin typeface="Verdana" panose="020B060403050404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230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8"/>
          <p:cNvSpPr>
            <a:spLocks noChangeArrowheads="1"/>
          </p:cNvSpPr>
          <p:nvPr/>
        </p:nvSpPr>
        <p:spPr bwMode="auto">
          <a:xfrm>
            <a:off x="3203575" y="549275"/>
            <a:ext cx="518477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fontAlgn="base">
              <a:spcAft>
                <a:spcPct val="0"/>
              </a:spcAft>
              <a:buClr>
                <a:srgbClr val="DDDDDD"/>
              </a:buClr>
              <a:buFont typeface="Monotype Sorts"/>
              <a:buNone/>
            </a:pPr>
            <a:endParaRPr lang="pt-BR" altLang="pt-BR" sz="240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2447925" cy="7207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PARA REFLETIR!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3084513" y="1638300"/>
            <a:ext cx="5303837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r>
              <a:rPr lang="en-US" sz="2400" dirty="0" err="1">
                <a:solidFill>
                  <a:srgbClr val="000000"/>
                </a:solidFill>
                <a:latin typeface="Verdana" pitchFamily="34" charset="0"/>
              </a:rPr>
              <a:t>Fatores</a:t>
            </a: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Verdana" pitchFamily="34" charset="0"/>
              </a:rPr>
              <a:t>Críticos</a:t>
            </a:r>
            <a:r>
              <a:rPr lang="en-US" sz="2400" dirty="0">
                <a:solidFill>
                  <a:srgbClr val="000000"/>
                </a:solidFill>
                <a:latin typeface="Verdana" pitchFamily="34" charset="0"/>
              </a:rPr>
              <a:t> de </a:t>
            </a:r>
            <a:r>
              <a:rPr lang="en-US" sz="2400" dirty="0" err="1">
                <a:solidFill>
                  <a:srgbClr val="000000"/>
                </a:solidFill>
                <a:latin typeface="Verdana" pitchFamily="34" charset="0"/>
              </a:rPr>
              <a:t>Sucesso</a:t>
            </a:r>
            <a:endParaRPr lang="en-US" sz="2400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endParaRPr lang="en-US" sz="2400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1. GENTE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2. GENTE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3. GENTE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Uma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Universidade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é o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conjunto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sua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comunidade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acadêmica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estudantes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técnicos-administrativos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gestores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docentes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e </a:t>
            </a:r>
            <a:r>
              <a:rPr lang="en-US" sz="2000" dirty="0" err="1">
                <a:solidFill>
                  <a:srgbClr val="000000"/>
                </a:solidFill>
                <a:latin typeface="Verdana" pitchFamily="34" charset="0"/>
              </a:rPr>
              <a:t>pesquisadores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) – UNESCO 2009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defRPr/>
            </a:pPr>
            <a:endParaRPr lang="en-US" sz="2400" b="1" dirty="0">
              <a:solidFill>
                <a:srgbClr val="000000"/>
              </a:solidFill>
              <a:latin typeface="Verdana" pitchFamily="34" charset="0"/>
            </a:endParaRPr>
          </a:p>
          <a:p>
            <a:pPr marL="457200" indent="-457200" algn="ctr" fontAlgn="base">
              <a:spcBef>
                <a:spcPct val="20000"/>
              </a:spcBef>
              <a:spcAft>
                <a:spcPct val="0"/>
              </a:spcAft>
              <a:buClr>
                <a:srgbClr val="DDDDDD"/>
              </a:buClr>
              <a:buFontTx/>
              <a:buAutoNum type="arabicPeriod"/>
              <a:defRPr/>
            </a:pP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50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950" y="908050"/>
            <a:ext cx="2447925" cy="7207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pt-B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PARA REFLETIR!</a:t>
            </a:r>
            <a:endParaRPr lang="pt-B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90467" name="Rectangle 3"/>
          <p:cNvSpPr txBox="1">
            <a:spLocks noChangeArrowheads="1"/>
          </p:cNvSpPr>
          <p:nvPr/>
        </p:nvSpPr>
        <p:spPr bwMode="auto">
          <a:xfrm>
            <a:off x="2411413" y="476250"/>
            <a:ext cx="6408737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80000"/>
              </a:lnSpc>
              <a:spcAft>
                <a:spcPct val="0"/>
              </a:spcAft>
              <a:buFont typeface="Arial" panose="020B0604020202020204" pitchFamily="34" charset="0"/>
              <a:buNone/>
            </a:pPr>
            <a:endParaRPr lang="pt-BR" altLang="pt-BR" sz="2400">
              <a:solidFill>
                <a:srgbClr val="000000"/>
              </a:solidFill>
            </a:endParaRPr>
          </a:p>
        </p:txBody>
      </p:sp>
      <p:pic>
        <p:nvPicPr>
          <p:cNvPr id="190468" name="Espaço Reservado para Conteúdo 9" descr="caleidoscópi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569075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59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ixaDeTexto 3"/>
          <p:cNvSpPr txBox="1">
            <a:spLocks noChangeArrowheads="1"/>
          </p:cNvSpPr>
          <p:nvPr/>
        </p:nvSpPr>
        <p:spPr bwMode="auto">
          <a:xfrm>
            <a:off x="647700" y="1949054"/>
            <a:ext cx="4867275" cy="35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rgbClr val="01BEB8"/>
                </a:solidFill>
              </a:rPr>
              <a:t>Autores: </a:t>
            </a:r>
            <a:r>
              <a:rPr lang="pt-BR" altLang="pt-BR" sz="1500">
                <a:solidFill>
                  <a:srgbClr val="01BEB8"/>
                </a:solidFill>
              </a:rPr>
              <a:t>Jorge Audy e Josep Piqué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1500" b="1">
              <a:solidFill>
                <a:srgbClr val="40404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767171"/>
                </a:solidFill>
              </a:rPr>
              <a:t>Reflexão sobre o </a:t>
            </a:r>
            <a:r>
              <a:rPr lang="pt-BR" altLang="pt-BR" sz="1500" b="1">
                <a:solidFill>
                  <a:srgbClr val="404040"/>
                </a:solidFill>
              </a:rPr>
              <a:t>papel dos ecossistemas de inovação na sociedade do conhecimento</a:t>
            </a:r>
            <a:r>
              <a:rPr lang="pt-BR" altLang="pt-BR" sz="1500">
                <a:solidFill>
                  <a:srgbClr val="404040"/>
                </a:solidFill>
              </a:rPr>
              <a:t>, no seguinte contexto: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rgbClr val="76717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767171"/>
                </a:solidFill>
              </a:rPr>
              <a:t>Surgimento de </a:t>
            </a:r>
            <a:r>
              <a:rPr lang="pt-BR" altLang="pt-BR" sz="1500" b="1">
                <a:solidFill>
                  <a:srgbClr val="404040"/>
                </a:solidFill>
              </a:rPr>
              <a:t>novos arranjos e ambientes de inovação</a:t>
            </a:r>
            <a:r>
              <a:rPr lang="pt-BR" altLang="pt-BR" sz="1500">
                <a:solidFill>
                  <a:srgbClr val="767171"/>
                </a:solidFill>
              </a:rPr>
              <a:t>, que substituíram os distritos industriais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rgbClr val="76717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 b="1">
                <a:solidFill>
                  <a:srgbClr val="404040"/>
                </a:solidFill>
              </a:rPr>
              <a:t>Novos protagonistas </a:t>
            </a:r>
            <a:r>
              <a:rPr lang="pt-BR" altLang="pt-BR" sz="1500">
                <a:solidFill>
                  <a:srgbClr val="767171"/>
                </a:solidFill>
              </a:rPr>
              <a:t>do processo de desenvolvimento econômico e social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rgbClr val="76717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 b="1">
                <a:solidFill>
                  <a:srgbClr val="404040"/>
                </a:solidFill>
              </a:rPr>
              <a:t>Ambientes</a:t>
            </a:r>
            <a:r>
              <a:rPr lang="pt-BR" altLang="pt-BR" sz="1500">
                <a:solidFill>
                  <a:srgbClr val="767171"/>
                </a:solidFill>
              </a:rPr>
              <a:t> mais abrangentes e adequados à sociedade do conhecimento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rgbClr val="767171"/>
              </a:solidFill>
            </a:endParaRPr>
          </a:p>
          <a:p>
            <a:pPr lvl="1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rgbClr val="767171"/>
                </a:solidFill>
              </a:rPr>
              <a:t>Foco na </a:t>
            </a:r>
            <a:r>
              <a:rPr lang="pt-BR" altLang="pt-BR" sz="1500" b="1">
                <a:solidFill>
                  <a:srgbClr val="404040"/>
                </a:solidFill>
              </a:rPr>
              <a:t>qualidade de vida </a:t>
            </a:r>
            <a:r>
              <a:rPr lang="pt-BR" altLang="pt-BR" sz="1500">
                <a:solidFill>
                  <a:srgbClr val="767171"/>
                </a:solidFill>
              </a:rPr>
              <a:t>e na </a:t>
            </a:r>
            <a:r>
              <a:rPr lang="pt-BR" altLang="pt-BR" sz="1500" b="1">
                <a:solidFill>
                  <a:srgbClr val="404040"/>
                </a:solidFill>
              </a:rPr>
              <a:t>sustentabilidade </a:t>
            </a:r>
          </a:p>
        </p:txBody>
      </p:sp>
      <p:sp>
        <p:nvSpPr>
          <p:cNvPr id="11267" name="Título 1"/>
          <p:cNvSpPr txBox="1">
            <a:spLocks/>
          </p:cNvSpPr>
          <p:nvPr/>
        </p:nvSpPr>
        <p:spPr bwMode="auto">
          <a:xfrm>
            <a:off x="394098" y="1328738"/>
            <a:ext cx="3692128" cy="3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1725" b="1">
                <a:solidFill>
                  <a:srgbClr val="FFC000"/>
                </a:solidFill>
              </a:rPr>
              <a:t>Dos parques científicos e tecnológicos aos ecossistemas de inovação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pt-BR" altLang="pt-BR" sz="1725" b="1">
              <a:solidFill>
                <a:srgbClr val="FFC000"/>
              </a:solidFill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1656160"/>
            <a:ext cx="4018360" cy="0"/>
          </a:xfrm>
          <a:prstGeom prst="line">
            <a:avLst/>
          </a:prstGeom>
          <a:ln w="28575">
            <a:solidFill>
              <a:srgbClr val="01B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9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7" r="41061"/>
          <a:stretch>
            <a:fillRect/>
          </a:stretch>
        </p:blipFill>
        <p:spPr bwMode="auto">
          <a:xfrm>
            <a:off x="6448425" y="3813572"/>
            <a:ext cx="1524000" cy="191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992" y="1423987"/>
            <a:ext cx="333494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t-BR" b="1" dirty="0">
                <a:solidFill>
                  <a:srgbClr val="003F73"/>
                </a:solidFill>
                <a:ea typeface="Adobe Fan Heiti Std B" pitchFamily="34" charset="-128"/>
              </a:rPr>
              <a:t>A</a:t>
            </a:r>
            <a:r>
              <a:rPr lang="pt-BR" b="1" dirty="0" smtClean="0">
                <a:solidFill>
                  <a:srgbClr val="003F73"/>
                </a:solidFill>
                <a:ea typeface="Adobe Fan Heiti Std B" pitchFamily="34" charset="-128"/>
              </a:rPr>
              <a:t>mbientes de Inovação</a:t>
            </a:r>
            <a:r>
              <a:rPr lang="pt-BR" dirty="0">
                <a:solidFill>
                  <a:srgbClr val="003F73"/>
                </a:solidFill>
                <a:ea typeface="Adobe Fan Heiti Std B" pitchFamily="34" charset="-128"/>
              </a:rPr>
              <a:t> </a:t>
            </a:r>
            <a:r>
              <a:rPr lang="pt-BR" dirty="0" smtClean="0">
                <a:solidFill>
                  <a:srgbClr val="003F73"/>
                </a:solidFill>
                <a:ea typeface="Adobe Fan Heiti Std B" pitchFamily="34" charset="-128"/>
              </a:rPr>
              <a:t/>
            </a:r>
            <a:br>
              <a:rPr lang="pt-BR" dirty="0" smtClean="0">
                <a:solidFill>
                  <a:srgbClr val="003F73"/>
                </a:solidFill>
                <a:ea typeface="Adobe Fan Heiti Std B" pitchFamily="34" charset="-128"/>
              </a:rPr>
            </a:br>
            <a:r>
              <a:rPr lang="pt-BR" dirty="0" smtClean="0">
                <a:solidFill>
                  <a:srgbClr val="003F73"/>
                </a:solidFill>
                <a:ea typeface="Adobe Fan Heiti Std B" pitchFamily="34" charset="-128"/>
              </a:rPr>
              <a:t>&amp; Impactos na Pesquisa nas IES privadas</a:t>
            </a:r>
            <a:endParaRPr lang="pt-BR" sz="1800" dirty="0">
              <a:solidFill>
                <a:srgbClr val="003F73"/>
              </a:solidFill>
              <a:ea typeface="Adobe Fan Heiti Std B" pitchFamily="34" charset="-128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63688" y="5157192"/>
            <a:ext cx="5432648" cy="62292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pt-BR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Prof. Jorge </a:t>
            </a:r>
            <a:r>
              <a:rPr lang="pt-BR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Audy</a:t>
            </a:r>
          </a:p>
          <a:p>
            <a:pPr>
              <a:lnSpc>
                <a:spcPct val="80000"/>
              </a:lnSpc>
            </a:pPr>
            <a:r>
              <a:rPr lang="pt-BR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Superintendente de Inovação e Desenvolvimento PUCRS </a:t>
            </a: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pt-BR" sz="1400" dirty="0">
                <a:solidFill>
                  <a:schemeClr val="tx2">
                    <a:lumMod val="60000"/>
                    <a:lumOff val="40000"/>
                  </a:schemeClr>
                </a:solidFill>
                <a:hlinkClick r:id="rId3"/>
              </a:rPr>
              <a:t>audy@pucrs.br</a:t>
            </a: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80000"/>
              </a:lnSpc>
            </a:pPr>
            <a:endParaRPr lang="pt-BR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855676" y="548680"/>
            <a:ext cx="5524636" cy="936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FUNADESP</a:t>
            </a:r>
          </a:p>
          <a:p>
            <a:r>
              <a:rPr lang="pt-BR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UVA - RJ</a:t>
            </a:r>
          </a:p>
        </p:txBody>
      </p:sp>
    </p:spTree>
    <p:extLst>
      <p:ext uri="{BB962C8B-B14F-4D97-AF65-F5344CB8AC3E}">
        <p14:creationId xmlns:p14="http://schemas.microsoft.com/office/powerpoint/2010/main" val="14290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82204" y="1156097"/>
            <a:ext cx="3134915" cy="342900"/>
          </a:xfrm>
          <a:prstGeom prst="rect">
            <a:avLst/>
          </a:prstGeom>
        </p:spPr>
        <p:txBody>
          <a:bodyPr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500" b="1" i="1" dirty="0">
                <a:solidFill>
                  <a:srgbClr val="01BEB8"/>
                </a:solidFill>
                <a:latin typeface="Calibri"/>
              </a:rPr>
              <a:t>Evolução, dos Distritos Industriais aos Ambientes de Inovação...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0" y="1482329"/>
            <a:ext cx="188356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29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622" y="1498997"/>
            <a:ext cx="4046934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9" y="2078831"/>
            <a:ext cx="35909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81" y="3459957"/>
            <a:ext cx="2892029" cy="2275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 txBox="1">
            <a:spLocks/>
          </p:cNvSpPr>
          <p:nvPr/>
        </p:nvSpPr>
        <p:spPr bwMode="auto">
          <a:xfrm>
            <a:off x="394098" y="1139429"/>
            <a:ext cx="370760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t-BR" altLang="pt-BR" sz="1725" b="1">
                <a:solidFill>
                  <a:srgbClr val="FFC000"/>
                </a:solidFill>
              </a:rPr>
              <a:t>Modelo Conceitual - AI</a:t>
            </a:r>
          </a:p>
        </p:txBody>
      </p:sp>
      <p:cxnSp>
        <p:nvCxnSpPr>
          <p:cNvPr id="3" name="Conector reto 2"/>
          <p:cNvCxnSpPr/>
          <p:nvPr/>
        </p:nvCxnSpPr>
        <p:spPr>
          <a:xfrm>
            <a:off x="0" y="1482329"/>
            <a:ext cx="4018360" cy="0"/>
          </a:xfrm>
          <a:prstGeom prst="line">
            <a:avLst/>
          </a:prstGeom>
          <a:ln w="28575">
            <a:solidFill>
              <a:srgbClr val="01B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6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047" y="1756173"/>
            <a:ext cx="5794772" cy="395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82204" y="1156097"/>
            <a:ext cx="1720453" cy="3429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500" b="1" i="1" dirty="0">
                <a:solidFill>
                  <a:srgbClr val="01BEB8"/>
                </a:solidFill>
                <a:latin typeface="+mn-lt"/>
              </a:rPr>
              <a:t>Alguns conceitos</a:t>
            </a:r>
          </a:p>
        </p:txBody>
      </p:sp>
      <p:pic>
        <p:nvPicPr>
          <p:cNvPr id="1433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85" y="2284810"/>
            <a:ext cx="7543800" cy="2526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to 7"/>
          <p:cNvCxnSpPr/>
          <p:nvPr/>
        </p:nvCxnSpPr>
        <p:spPr>
          <a:xfrm>
            <a:off x="0" y="1482329"/>
            <a:ext cx="1883569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341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5107782" y="857250"/>
            <a:ext cx="4036219" cy="47922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15363" name="Título 1"/>
          <p:cNvSpPr txBox="1">
            <a:spLocks/>
          </p:cNvSpPr>
          <p:nvPr/>
        </p:nvSpPr>
        <p:spPr bwMode="auto">
          <a:xfrm>
            <a:off x="482204" y="1156097"/>
            <a:ext cx="381595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1500" b="1" i="1">
                <a:solidFill>
                  <a:srgbClr val="01BEB8"/>
                </a:solidFill>
              </a:rPr>
              <a:t>Características fundamentais dos Parques</a:t>
            </a:r>
          </a:p>
        </p:txBody>
      </p:sp>
      <p:pic>
        <p:nvPicPr>
          <p:cNvPr id="15364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73" y="1994297"/>
            <a:ext cx="4706540" cy="3351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to 5"/>
          <p:cNvCxnSpPr/>
          <p:nvPr/>
        </p:nvCxnSpPr>
        <p:spPr>
          <a:xfrm>
            <a:off x="0" y="1482329"/>
            <a:ext cx="3854054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366" name="CaixaDeTexto 3"/>
          <p:cNvSpPr txBox="1">
            <a:spLocks noChangeArrowheads="1"/>
          </p:cNvSpPr>
          <p:nvPr/>
        </p:nvSpPr>
        <p:spPr bwMode="auto">
          <a:xfrm>
            <a:off x="5499497" y="1378744"/>
            <a:ext cx="3456384" cy="447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</a:rPr>
              <a:t>Características estruturais comuns a todos os ambientes: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chemeClr val="bg1"/>
                </a:solidFill>
              </a:rPr>
              <a:t> Instituições híbridas, com gestão profissional;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chemeClr val="bg1"/>
                </a:solidFill>
              </a:rPr>
              <a:t> Frutos de iniciativas conjuntas de governos, empresas e universidades;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chemeClr val="bg1"/>
                </a:solidFill>
              </a:rPr>
              <a:t> Geram intervenções urbanas locais de impacto, com repercussões nos instrumentos públicos do seu ambiente;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>
              <a:solidFill>
                <a:schemeClr val="bg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pt-BR" altLang="pt-BR" sz="1500">
                <a:solidFill>
                  <a:schemeClr val="bg1"/>
                </a:solidFill>
              </a:rPr>
              <a:t> Incorporam mecanismos de geração de empreendimentos inovadores e de base tecnológica, como incubadoras de empresas, aceleradoras, espaços de coworking e living labs.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pt-BR" altLang="pt-BR" sz="1500" b="1">
              <a:solidFill>
                <a:schemeClr val="bg1"/>
              </a:solidFill>
            </a:endParaRPr>
          </a:p>
        </p:txBody>
      </p:sp>
      <p:sp>
        <p:nvSpPr>
          <p:cNvPr id="15367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" y="2715816"/>
            <a:ext cx="3920729" cy="2872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482204" y="1125141"/>
            <a:ext cx="3815953" cy="3429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650" b="1" i="1" dirty="0">
                <a:solidFill>
                  <a:srgbClr val="01BEB8"/>
                </a:solidFill>
                <a:latin typeface="+mn-lt"/>
              </a:rPr>
              <a:t>Conceitos de </a:t>
            </a:r>
            <a:r>
              <a:rPr lang="pt-BR" sz="1650" b="1" i="1" dirty="0" err="1">
                <a:solidFill>
                  <a:srgbClr val="01BEB8"/>
                </a:solidFill>
                <a:latin typeface="+mn-lt"/>
              </a:rPr>
              <a:t>PCTs</a:t>
            </a:r>
            <a:endParaRPr lang="pt-BR" sz="1650" b="1" i="1" dirty="0">
              <a:solidFill>
                <a:srgbClr val="01BEB8"/>
              </a:solidFill>
              <a:latin typeface="+mn-lt"/>
            </a:endParaRPr>
          </a:p>
        </p:txBody>
      </p:sp>
      <p:sp>
        <p:nvSpPr>
          <p:cNvPr id="17412" name="CaixaDeTexto 5"/>
          <p:cNvSpPr txBox="1">
            <a:spLocks noChangeArrowheads="1"/>
          </p:cNvSpPr>
          <p:nvPr/>
        </p:nvSpPr>
        <p:spPr bwMode="auto">
          <a:xfrm>
            <a:off x="573881" y="1908572"/>
            <a:ext cx="548759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1350">
                <a:solidFill>
                  <a:srgbClr val="767171"/>
                </a:solidFill>
              </a:rPr>
              <a:t>Definição da </a:t>
            </a:r>
            <a:r>
              <a:rPr lang="pt-BR" altLang="pt-BR" sz="1350" b="1">
                <a:solidFill>
                  <a:srgbClr val="767171"/>
                </a:solidFill>
              </a:rPr>
              <a:t>International Association of Science Parks and Areas of innovation - IASP</a:t>
            </a:r>
            <a:r>
              <a:rPr lang="pt-BR" altLang="pt-BR" sz="1350">
                <a:solidFill>
                  <a:srgbClr val="767171"/>
                </a:solidFill>
              </a:rPr>
              <a:t>: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0" y="1482329"/>
            <a:ext cx="2085975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3933825" y="2632473"/>
            <a:ext cx="5020866" cy="25062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8" name="CaixaDeTexto 5"/>
          <p:cNvSpPr txBox="1">
            <a:spLocks noChangeArrowheads="1"/>
          </p:cNvSpPr>
          <p:nvPr/>
        </p:nvSpPr>
        <p:spPr bwMode="auto">
          <a:xfrm>
            <a:off x="4076700" y="2892028"/>
            <a:ext cx="4735116" cy="2146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pt-BR" altLang="pt-BR" sz="1350" dirty="0">
                <a:solidFill>
                  <a:srgbClr val="767171"/>
                </a:solidFill>
              </a:rPr>
              <a:t>“Organização administrada por profissionais especializados, cujo principal objetivo é </a:t>
            </a:r>
            <a:r>
              <a:rPr lang="pt-BR" altLang="pt-BR" sz="1350" b="1" dirty="0">
                <a:solidFill>
                  <a:schemeClr val="accent4"/>
                </a:solidFill>
              </a:rPr>
              <a:t>aumentar a riqueza da comunidade através da promoção da cultura da inovação e da competitividade das empresas e das instituições baseadas em conhecimento a eles associadas</a:t>
            </a:r>
            <a:r>
              <a:rPr lang="pt-BR" altLang="pt-BR" sz="1350" dirty="0">
                <a:solidFill>
                  <a:srgbClr val="767171"/>
                </a:solidFill>
              </a:rPr>
              <a:t>.”</a:t>
            </a:r>
          </a:p>
          <a:p>
            <a:pPr eaLnBrk="1" hangingPunct="1">
              <a:defRPr/>
            </a:pPr>
            <a:endParaRPr lang="pt-BR" altLang="pt-BR" sz="1350" dirty="0">
              <a:solidFill>
                <a:srgbClr val="767171"/>
              </a:solidFill>
            </a:endParaRPr>
          </a:p>
          <a:p>
            <a:pPr eaLnBrk="1" hangingPunct="1">
              <a:defRPr/>
            </a:pPr>
            <a:r>
              <a:rPr lang="pt-BR" sz="1050" dirty="0"/>
              <a:t>Para garantir que esses objetivos serão alcançados, o parque científico estimula e administra o fluxo de conhecimento e tecnologia entre empresas e mercados; facilita a criação e o crescimento de empresas de base tecnológica através de processos de incubação e de spin-</a:t>
            </a:r>
            <a:r>
              <a:rPr lang="pt-BR" sz="1050" dirty="0" err="1"/>
              <a:t>offs</a:t>
            </a:r>
            <a:r>
              <a:rPr lang="pt-BR" sz="1050" dirty="0"/>
              <a:t>; e provê outros serviços de valor agregado junto com espaços de alta qualidade e facilidades.</a:t>
            </a:r>
            <a:endParaRPr lang="pt-BR" altLang="pt-BR" sz="1050" dirty="0">
              <a:solidFill>
                <a:srgbClr val="767171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387454" y="2594373"/>
            <a:ext cx="1016794" cy="58340"/>
          </a:xfrm>
          <a:prstGeom prst="rect">
            <a:avLst/>
          </a:prstGeom>
          <a:solidFill>
            <a:srgbClr val="01B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350"/>
          </a:p>
        </p:txBody>
      </p:sp>
      <p:sp>
        <p:nvSpPr>
          <p:cNvPr id="17417" name="CaixaDeTexto 3"/>
          <p:cNvSpPr txBox="1">
            <a:spLocks noChangeArrowheads="1"/>
          </p:cNvSpPr>
          <p:nvPr/>
        </p:nvSpPr>
        <p:spPr bwMode="auto">
          <a:xfrm>
            <a:off x="8268891" y="5760244"/>
            <a:ext cx="875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None/>
            </a:pPr>
            <a:r>
              <a:rPr lang="pt-BR" altLang="pt-BR" sz="750"/>
              <a:t>Audy, J. &amp; Pique, J.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B689.tmp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1361</TotalTime>
  <Words>1475</Words>
  <Application>Microsoft Office PowerPoint</Application>
  <PresentationFormat>Apresentação na tela (4:3)</PresentationFormat>
  <Paragraphs>212</Paragraphs>
  <Slides>40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Títulos de slides</vt:lpstr>
      </vt:variant>
      <vt:variant>
        <vt:i4>40</vt:i4>
      </vt:variant>
    </vt:vector>
  </HeadingPairs>
  <TitlesOfParts>
    <vt:vector size="53" baseType="lpstr">
      <vt:lpstr>ＭＳ Ｐゴシック</vt:lpstr>
      <vt:lpstr>ＭＳ Ｐゴシック</vt:lpstr>
      <vt:lpstr>Adobe Fan Heiti Std B</vt:lpstr>
      <vt:lpstr>Arial</vt:lpstr>
      <vt:lpstr>Arial Narrow</vt:lpstr>
      <vt:lpstr>Calibri</vt:lpstr>
      <vt:lpstr>Monotype Sorts</vt:lpstr>
      <vt:lpstr>Verdana</vt:lpstr>
      <vt:lpstr>Wingdings</vt:lpstr>
      <vt:lpstr>Tema do Office</vt:lpstr>
      <vt:lpstr>pptB689.tmp</vt:lpstr>
      <vt:lpstr>2_Tema do Office</vt:lpstr>
      <vt:lpstr>6_Tema do Office</vt:lpstr>
      <vt:lpstr>Ambientes de Inovação  &amp; Impactos na Pesquisa nas IES privadas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PARA REFLETIR!</vt:lpstr>
      <vt:lpstr>PARA REFLETIR!</vt:lpstr>
      <vt:lpstr>PARA REFLETIR!</vt:lpstr>
      <vt:lpstr>PARA REFLETIR!</vt:lpstr>
      <vt:lpstr>PARA REFLETIR!</vt:lpstr>
      <vt:lpstr>PARA REFLETIR!</vt:lpstr>
      <vt:lpstr>Ambientes de Inovação  &amp; Impactos na Pesquisa nas IES privadas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Slide</dc:title>
  <dc:creator>10083343</dc:creator>
  <cp:lastModifiedBy>Eventos UVA</cp:lastModifiedBy>
  <cp:revision>62</cp:revision>
  <dcterms:created xsi:type="dcterms:W3CDTF">2012-08-07T13:41:52Z</dcterms:created>
  <dcterms:modified xsi:type="dcterms:W3CDTF">2018-09-14T19:04:35Z</dcterms:modified>
</cp:coreProperties>
</file>